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78" r:id="rId6"/>
    <p:sldId id="264" r:id="rId7"/>
    <p:sldId id="265" r:id="rId8"/>
    <p:sldId id="261" r:id="rId9"/>
    <p:sldId id="266" r:id="rId10"/>
    <p:sldId id="277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6830-BA05-497B-85E2-2C0B0720E7BE}" type="datetimeFigureOut">
              <a:rPr lang="de-DE" smtClean="0"/>
              <a:t>16.04.2026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A74-7A25-4C33-9324-70ACC2FB06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18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6830-BA05-497B-85E2-2C0B0720E7BE}" type="datetimeFigureOut">
              <a:rPr lang="de-DE" smtClean="0"/>
              <a:t>16.04.2026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A74-7A25-4C33-9324-70ACC2FB06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129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6830-BA05-497B-85E2-2C0B0720E7BE}" type="datetimeFigureOut">
              <a:rPr lang="de-DE" smtClean="0"/>
              <a:t>16.04.2026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A74-7A25-4C33-9324-70ACC2FB06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50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6830-BA05-497B-85E2-2C0B0720E7BE}" type="datetimeFigureOut">
              <a:rPr lang="de-DE" smtClean="0"/>
              <a:t>16.04.2026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A74-7A25-4C33-9324-70ACC2FB06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8824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6830-BA05-497B-85E2-2C0B0720E7BE}" type="datetimeFigureOut">
              <a:rPr lang="de-DE" smtClean="0"/>
              <a:t>16.04.2026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A74-7A25-4C33-9324-70ACC2FB06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476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6830-BA05-497B-85E2-2C0B0720E7BE}" type="datetimeFigureOut">
              <a:rPr lang="de-DE" smtClean="0"/>
              <a:t>16.04.2026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A74-7A25-4C33-9324-70ACC2FB06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048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6830-BA05-497B-85E2-2C0B0720E7BE}" type="datetimeFigureOut">
              <a:rPr lang="de-DE" smtClean="0"/>
              <a:t>16.04.2026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A74-7A25-4C33-9324-70ACC2FB06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68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6830-BA05-497B-85E2-2C0B0720E7BE}" type="datetimeFigureOut">
              <a:rPr lang="de-DE" smtClean="0"/>
              <a:t>16.04.2026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A74-7A25-4C33-9324-70ACC2FB06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497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6830-BA05-497B-85E2-2C0B0720E7BE}" type="datetimeFigureOut">
              <a:rPr lang="de-DE" smtClean="0"/>
              <a:t>16.04.2026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A74-7A25-4C33-9324-70ACC2FB06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180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6830-BA05-497B-85E2-2C0B0720E7BE}" type="datetimeFigureOut">
              <a:rPr lang="de-DE" smtClean="0"/>
              <a:t>16.04.2026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A74-7A25-4C33-9324-70ACC2FB06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73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6830-BA05-497B-85E2-2C0B0720E7BE}" type="datetimeFigureOut">
              <a:rPr lang="de-DE" smtClean="0"/>
              <a:t>16.04.2026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A74-7A25-4C33-9324-70ACC2FB06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913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56830-BA05-497B-85E2-2C0B0720E7BE}" type="datetimeFigureOut">
              <a:rPr lang="de-DE" smtClean="0"/>
              <a:t>16.04.2026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07A74-7A25-4C33-9324-70ACC2FB06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861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0" y="818606"/>
            <a:ext cx="12192000" cy="31089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939" y="4123523"/>
            <a:ext cx="7511397" cy="189449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70857" y="1489165"/>
            <a:ext cx="104502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latin typeface="Century Gothic" panose="020B0502020202020204" pitchFamily="34" charset="0"/>
              </a:rPr>
              <a:t>   illkommen zur</a:t>
            </a:r>
            <a:br>
              <a:rPr lang="de-DE" sz="3200" b="1" dirty="0">
                <a:latin typeface="Century Gothic" panose="020B0502020202020204" pitchFamily="34" charset="0"/>
              </a:rPr>
            </a:br>
            <a:r>
              <a:rPr lang="de-DE" sz="3600" b="1" dirty="0">
                <a:latin typeface="Century Gothic" panose="020B0502020202020204" pitchFamily="34" charset="0"/>
              </a:rPr>
              <a:t>Infoveranstaltung für externe Prüflinge</a:t>
            </a:r>
            <a:endParaRPr lang="de-DE" sz="3200" b="1" dirty="0">
              <a:latin typeface="Century Gothic" panose="020B0502020202020204" pitchFamily="34" charset="0"/>
            </a:endParaRPr>
          </a:p>
          <a:p>
            <a:pPr algn="ctr"/>
            <a:r>
              <a:rPr lang="de-DE" sz="3200" b="1" dirty="0">
                <a:latin typeface="Century Gothic" panose="020B0502020202020204" pitchFamily="34" charset="0"/>
              </a:rPr>
              <a:t>für den </a:t>
            </a:r>
          </a:p>
          <a:p>
            <a:pPr algn="ctr"/>
            <a:r>
              <a:rPr lang="de-DE" sz="3600" b="1" dirty="0">
                <a:latin typeface="Century Gothic" panose="020B0502020202020204" pitchFamily="34" charset="0"/>
              </a:rPr>
              <a:t>qualifizierenden Mittelschulabschluss (</a:t>
            </a:r>
            <a:r>
              <a:rPr lang="de-DE" sz="4000" b="1" dirty="0">
                <a:latin typeface="Century Gothic" panose="020B0502020202020204" pitchFamily="34" charset="0"/>
              </a:rPr>
              <a:t>QA</a:t>
            </a:r>
            <a:r>
              <a:rPr lang="de-DE" sz="3600" b="1" dirty="0">
                <a:latin typeface="Century Gothic" panose="020B0502020202020204" pitchFamily="34" charset="0"/>
              </a:rPr>
              <a:t>)</a:t>
            </a:r>
            <a:endParaRPr lang="de-DE" sz="3200" b="1" dirty="0">
              <a:latin typeface="Century Gothic" panose="020B0502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378926" y="926536"/>
            <a:ext cx="15065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>
                <a:solidFill>
                  <a:schemeClr val="bg1"/>
                </a:solidFill>
                <a:latin typeface="Edwardian Script ITC" panose="030303020407070D0804" pitchFamily="66" charset="0"/>
              </a:rPr>
              <a:t>W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936733" y="5336811"/>
            <a:ext cx="375385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dirty="0">
                <a:latin typeface="Century Gothic" panose="020B0502020202020204" pitchFamily="34" charset="0"/>
              </a:rPr>
              <a:t>Mittelschule an der Fernpaßstraße</a:t>
            </a:r>
          </a:p>
          <a:p>
            <a:r>
              <a:rPr lang="de-DE" sz="1700" dirty="0">
                <a:latin typeface="Century Gothic" panose="020B0502020202020204" pitchFamily="34" charset="0"/>
              </a:rPr>
              <a:t>Fernpaßstraße 41</a:t>
            </a:r>
          </a:p>
          <a:p>
            <a:r>
              <a:rPr lang="de-DE" sz="1700" dirty="0">
                <a:latin typeface="Century Gothic" panose="020B0502020202020204" pitchFamily="34" charset="0"/>
              </a:rPr>
              <a:t>81373 München</a:t>
            </a:r>
          </a:p>
        </p:txBody>
      </p:sp>
    </p:spTree>
    <p:extLst>
      <p:ext uri="{BB962C8B-B14F-4D97-AF65-F5344CB8AC3E}">
        <p14:creationId xmlns:p14="http://schemas.microsoft.com/office/powerpoint/2010/main" val="3136447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57200" y="0"/>
            <a:ext cx="612184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0" b="99042" l="1773" r="24255">
                        <a14:foregroundMark x1="12087" y1="73482" x2="13940" y2="6581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00" t="6049" r="75583"/>
          <a:stretch/>
        </p:blipFill>
        <p:spPr>
          <a:xfrm>
            <a:off x="10329620" y="268684"/>
            <a:ext cx="1661102" cy="1740379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0" y="1348353"/>
            <a:ext cx="10329620" cy="1549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3437" y="0"/>
            <a:ext cx="8736617" cy="617256"/>
          </a:xfrm>
        </p:spPr>
        <p:txBody>
          <a:bodyPr>
            <a:normAutofit fontScale="90000"/>
          </a:bodyPr>
          <a:lstStyle/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S</a:t>
            </a:r>
            <a:r>
              <a:rPr lang="de-DE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chulintern erstellte Prüfungen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12182" y="595682"/>
            <a:ext cx="11058041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900" b="1" dirty="0">
                <a:latin typeface="Century Gothic" panose="020B0502020202020204" pitchFamily="34" charset="0"/>
                <a:ea typeface="+mj-ea"/>
                <a:cs typeface="+mj-cs"/>
              </a:rPr>
              <a:t>Projektprüfungen </a:t>
            </a:r>
            <a:r>
              <a:rPr lang="de-DE" b="1" dirty="0">
                <a:latin typeface="Century Gothic" panose="020B0502020202020204" pitchFamily="34" charset="0"/>
                <a:ea typeface="+mj-ea"/>
                <a:cs typeface="+mj-cs"/>
              </a:rPr>
              <a:t>in den </a:t>
            </a:r>
            <a:r>
              <a:rPr lang="de-DE" b="1" dirty="0" err="1">
                <a:latin typeface="Century Gothic" panose="020B0502020202020204" pitchFamily="34" charset="0"/>
                <a:ea typeface="+mj-ea"/>
                <a:cs typeface="+mj-cs"/>
              </a:rPr>
              <a:t>BoW</a:t>
            </a:r>
            <a:r>
              <a:rPr lang="de-DE" b="1" dirty="0">
                <a:latin typeface="Century Gothic" panose="020B0502020202020204" pitchFamily="34" charset="0"/>
                <a:ea typeface="+mj-ea"/>
                <a:cs typeface="+mj-cs"/>
              </a:rPr>
              <a:t>-Fächern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526583" y="1834245"/>
            <a:ext cx="7609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Gewähltes berufsorientierendes Wahlpflichtfach immer in Kombination mit dem Fach WiB: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514564" y="2576829"/>
            <a:ext cx="410659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Wirtschaft und Beruf</a:t>
            </a:r>
            <a:br>
              <a:rPr lang="de-DE" dirty="0">
                <a:latin typeface="Century Gothic" panose="020B0502020202020204" pitchFamily="34" charset="0"/>
              </a:rPr>
            </a:br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Themenschwerpunkte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Arbeit und Arbeitswelt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	</a:t>
            </a:r>
            <a:r>
              <a:rPr lang="de-DE" sz="1600" dirty="0">
                <a:latin typeface="Century Gothic" panose="020B0502020202020204" pitchFamily="34" charset="0"/>
              </a:rPr>
              <a:t>Wandel der Arbeitswelt</a:t>
            </a:r>
            <a:br>
              <a:rPr lang="de-DE" sz="1600" dirty="0">
                <a:latin typeface="Century Gothic" panose="020B0502020202020204" pitchFamily="34" charset="0"/>
              </a:rPr>
            </a:br>
            <a:r>
              <a:rPr lang="de-DE" sz="1600" dirty="0">
                <a:latin typeface="Century Gothic" panose="020B0502020202020204" pitchFamily="34" charset="0"/>
              </a:rPr>
              <a:t>	Arbeitslosigkeit</a:t>
            </a:r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Berufsorientierung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	</a:t>
            </a:r>
            <a:r>
              <a:rPr lang="de-DE" sz="1600" dirty="0">
                <a:latin typeface="Century Gothic" panose="020B0502020202020204" pitchFamily="34" charset="0"/>
              </a:rPr>
              <a:t>Berufswahl</a:t>
            </a:r>
            <a:br>
              <a:rPr lang="de-DE" sz="1600" dirty="0">
                <a:latin typeface="Century Gothic" panose="020B0502020202020204" pitchFamily="34" charset="0"/>
              </a:rPr>
            </a:br>
            <a:r>
              <a:rPr lang="de-DE" sz="1600" dirty="0">
                <a:latin typeface="Century Gothic" panose="020B0502020202020204" pitchFamily="34" charset="0"/>
              </a:rPr>
              <a:t>	Fortbildung statt Stillstand</a:t>
            </a:r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Recht</a:t>
            </a:r>
          </a:p>
          <a:p>
            <a:r>
              <a:rPr lang="de-DE" dirty="0">
                <a:latin typeface="Century Gothic" panose="020B0502020202020204" pitchFamily="34" charset="0"/>
              </a:rPr>
              <a:t>	</a:t>
            </a:r>
            <a:r>
              <a:rPr lang="de-DE" sz="1600" dirty="0">
                <a:latin typeface="Century Gothic" panose="020B0502020202020204" pitchFamily="34" charset="0"/>
              </a:rPr>
              <a:t>Ausbildungsvertrag</a:t>
            </a:r>
          </a:p>
          <a:p>
            <a:r>
              <a:rPr lang="de-DE" sz="1600" dirty="0">
                <a:latin typeface="Century Gothic" panose="020B0502020202020204" pitchFamily="34" charset="0"/>
              </a:rPr>
              <a:t>	Jugendarbeitsschutzgesetz</a:t>
            </a:r>
          </a:p>
        </p:txBody>
      </p:sp>
      <p:cxnSp>
        <p:nvCxnSpPr>
          <p:cNvPr id="15" name="Gerader Verbinder 14"/>
          <p:cNvCxnSpPr/>
          <p:nvPr/>
        </p:nvCxnSpPr>
        <p:spPr>
          <a:xfrm flipV="1">
            <a:off x="1472338" y="2987643"/>
            <a:ext cx="9337728" cy="1162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1"/>
          <p:cNvSpPr txBox="1">
            <a:spLocks/>
          </p:cNvSpPr>
          <p:nvPr/>
        </p:nvSpPr>
        <p:spPr>
          <a:xfrm rot="16200000">
            <a:off x="-1028629" y="4868171"/>
            <a:ext cx="3626069" cy="601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6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 rot="16200000">
            <a:off x="-1002171" y="4868171"/>
            <a:ext cx="3626069" cy="601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Projektprüfung</a:t>
            </a:r>
            <a:endParaRPr lang="de-DE" sz="36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5164" y="3436218"/>
            <a:ext cx="2207205" cy="3046245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5351384" y="3355883"/>
            <a:ext cx="378515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Wirtschaft</a:t>
            </a:r>
          </a:p>
          <a:p>
            <a:r>
              <a:rPr lang="de-DE" dirty="0">
                <a:latin typeface="Century Gothic" panose="020B0502020202020204" pitchFamily="34" charset="0"/>
              </a:rPr>
              <a:t>	</a:t>
            </a:r>
            <a:r>
              <a:rPr lang="de-DE" sz="1600" dirty="0">
                <a:latin typeface="Century Gothic" panose="020B0502020202020204" pitchFamily="34" charset="0"/>
              </a:rPr>
              <a:t>Betriebe</a:t>
            </a:r>
          </a:p>
          <a:p>
            <a:r>
              <a:rPr lang="de-DE" sz="1600" dirty="0">
                <a:latin typeface="Century Gothic" panose="020B0502020202020204" pitchFamily="34" charset="0"/>
              </a:rPr>
              <a:t>	Zahlungsmöglichkeiten</a:t>
            </a:r>
          </a:p>
          <a:p>
            <a:r>
              <a:rPr lang="de-DE" sz="1600" dirty="0">
                <a:latin typeface="Century Gothic" panose="020B0502020202020204" pitchFamily="34" charset="0"/>
              </a:rPr>
              <a:t>	Kreditformen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Projekte und Technik</a:t>
            </a:r>
          </a:p>
          <a:p>
            <a:r>
              <a:rPr lang="de-DE" sz="1600" dirty="0">
                <a:latin typeface="Century Gothic" panose="020B0502020202020204" pitchFamily="34" charset="0"/>
              </a:rPr>
              <a:t>	Wohnungssuche</a:t>
            </a:r>
          </a:p>
          <a:p>
            <a:r>
              <a:rPr lang="de-DE" sz="1600" dirty="0">
                <a:latin typeface="Century Gothic" panose="020B0502020202020204" pitchFamily="34" charset="0"/>
              </a:rPr>
              <a:t>	Dienstleistungen</a:t>
            </a:r>
          </a:p>
          <a:p>
            <a:r>
              <a:rPr lang="de-DE" sz="1600" dirty="0">
                <a:latin typeface="Century Gothic" panose="020B0502020202020204" pitchFamily="34" charset="0"/>
              </a:rPr>
              <a:t>	Klassenfahrt</a:t>
            </a:r>
          </a:p>
          <a:p>
            <a:r>
              <a:rPr lang="de-DE" sz="1600" dirty="0">
                <a:latin typeface="Century Gothic" panose="020B0502020202020204" pitchFamily="34" charset="0"/>
              </a:rPr>
              <a:t>	Produktinformationen</a:t>
            </a:r>
          </a:p>
        </p:txBody>
      </p:sp>
    </p:spTree>
    <p:extLst>
      <p:ext uri="{BB962C8B-B14F-4D97-AF65-F5344CB8AC3E}">
        <p14:creationId xmlns:p14="http://schemas.microsoft.com/office/powerpoint/2010/main" val="2283098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57200" y="0"/>
            <a:ext cx="612184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0" b="99042" l="1773" r="24255">
                        <a14:foregroundMark x1="12087" y1="73482" x2="13940" y2="6581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00" t="6049" r="75583"/>
          <a:stretch/>
        </p:blipFill>
        <p:spPr>
          <a:xfrm>
            <a:off x="10329620" y="268684"/>
            <a:ext cx="1661102" cy="1740379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0" y="1348353"/>
            <a:ext cx="10329620" cy="1549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3437" y="0"/>
            <a:ext cx="8736617" cy="617256"/>
          </a:xfrm>
        </p:spPr>
        <p:txBody>
          <a:bodyPr>
            <a:normAutofit fontScale="90000"/>
          </a:bodyPr>
          <a:lstStyle/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S</a:t>
            </a:r>
            <a:r>
              <a:rPr lang="de-DE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chulintern erstellte Prüfungen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12182" y="595682"/>
            <a:ext cx="11058041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900" b="1" dirty="0">
                <a:latin typeface="Century Gothic" panose="020B0502020202020204" pitchFamily="34" charset="0"/>
                <a:ea typeface="+mj-ea"/>
                <a:cs typeface="+mj-cs"/>
              </a:rPr>
              <a:t>Projektprüfungen </a:t>
            </a:r>
            <a:r>
              <a:rPr lang="de-DE" b="1" dirty="0">
                <a:latin typeface="Century Gothic" panose="020B0502020202020204" pitchFamily="34" charset="0"/>
                <a:ea typeface="+mj-ea"/>
                <a:cs typeface="+mj-cs"/>
              </a:rPr>
              <a:t>in den </a:t>
            </a:r>
            <a:r>
              <a:rPr lang="de-DE" b="1" dirty="0" err="1">
                <a:latin typeface="Century Gothic" panose="020B0502020202020204" pitchFamily="34" charset="0"/>
                <a:ea typeface="+mj-ea"/>
                <a:cs typeface="+mj-cs"/>
              </a:rPr>
              <a:t>BoW</a:t>
            </a:r>
            <a:r>
              <a:rPr lang="de-DE" b="1" dirty="0">
                <a:latin typeface="Century Gothic" panose="020B0502020202020204" pitchFamily="34" charset="0"/>
                <a:ea typeface="+mj-ea"/>
                <a:cs typeface="+mj-cs"/>
              </a:rPr>
              <a:t>-Fächern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468463" y="1831150"/>
            <a:ext cx="101034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In allen Fächern erstreckt sich die Projektprüfung über eine komplette Woche. </a:t>
            </a:r>
            <a:r>
              <a:rPr lang="de-DE" sz="1200" dirty="0">
                <a:latin typeface="Century Gothic" panose="020B0502020202020204" pitchFamily="34" charset="0"/>
              </a:rPr>
              <a:t>(Vier - Fünf Tage)</a:t>
            </a:r>
            <a:endParaRPr lang="de-DE" dirty="0">
              <a:latin typeface="Century Gothic" panose="020B0502020202020204" pitchFamily="34" charset="0"/>
            </a:endParaRP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Aufgabenstellungen erfolgen in Form eines Leittextes (Prüfungsaufgaben) und festen Terminen, die in Präsenz am Schulstandort abzuleisten sind (Durchführung, Präsentation).</a:t>
            </a:r>
          </a:p>
          <a:p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Bewertet werden </a:t>
            </a:r>
            <a:r>
              <a:rPr lang="de-DE" b="1" dirty="0">
                <a:latin typeface="Century Gothic" panose="020B0502020202020204" pitchFamily="34" charset="0"/>
              </a:rPr>
              <a:t>Drei Teilbereiche</a:t>
            </a:r>
            <a:r>
              <a:rPr lang="de-DE" dirty="0">
                <a:latin typeface="Century Gothic" panose="020B0502020202020204" pitchFamily="34" charset="0"/>
              </a:rPr>
              <a:t>:</a:t>
            </a:r>
          </a:p>
          <a:p>
            <a:pPr marL="898525" indent="-285750">
              <a:buFont typeface="Wingdings" panose="05000000000000000000" pitchFamily="2" charset="2"/>
              <a:buChar char="Ø"/>
            </a:pPr>
            <a:r>
              <a:rPr lang="de-DE" dirty="0">
                <a:latin typeface="Century Gothic" panose="020B0502020202020204" pitchFamily="34" charset="0"/>
              </a:rPr>
              <a:t>digitale </a:t>
            </a:r>
            <a:r>
              <a:rPr lang="de-DE" b="1" i="1" dirty="0">
                <a:latin typeface="Century Gothic" panose="020B0502020202020204" pitchFamily="34" charset="0"/>
              </a:rPr>
              <a:t>Projektmappe</a:t>
            </a:r>
            <a:r>
              <a:rPr lang="de-DE" dirty="0">
                <a:latin typeface="Century Gothic" panose="020B0502020202020204" pitchFamily="34" charset="0"/>
              </a:rPr>
              <a:t> mit allen anschaulich dargestellten Ergebnissen</a:t>
            </a:r>
          </a:p>
          <a:p>
            <a:pPr marL="898525" indent="-285750">
              <a:buFont typeface="Wingdings" panose="05000000000000000000" pitchFamily="2" charset="2"/>
              <a:buChar char="Ø"/>
            </a:pPr>
            <a:r>
              <a:rPr lang="de-DE" dirty="0">
                <a:latin typeface="Century Gothic" panose="020B0502020202020204" pitchFamily="34" charset="0"/>
              </a:rPr>
              <a:t>digitale </a:t>
            </a:r>
            <a:r>
              <a:rPr lang="de-DE" b="1" i="1" dirty="0">
                <a:latin typeface="Century Gothic" panose="020B0502020202020204" pitchFamily="34" charset="0"/>
              </a:rPr>
              <a:t>Präsentation</a:t>
            </a:r>
            <a:r>
              <a:rPr lang="de-DE" dirty="0">
                <a:latin typeface="Century Gothic" panose="020B0502020202020204" pitchFamily="34" charset="0"/>
              </a:rPr>
              <a:t> zur Vorstellung der Projektergebnisse</a:t>
            </a:r>
          </a:p>
          <a:p>
            <a:pPr marL="898525" indent="-285750">
              <a:buFont typeface="Wingdings" panose="05000000000000000000" pitchFamily="2" charset="2"/>
              <a:buChar char="Ø"/>
            </a:pPr>
            <a:r>
              <a:rPr lang="de-DE" b="1" i="1" dirty="0">
                <a:latin typeface="Century Gothic" panose="020B0502020202020204" pitchFamily="34" charset="0"/>
              </a:rPr>
              <a:t>praktische Durchführung</a:t>
            </a:r>
            <a:r>
              <a:rPr lang="de-DE" dirty="0">
                <a:latin typeface="Century Gothic" panose="020B0502020202020204" pitchFamily="34" charset="0"/>
              </a:rPr>
              <a:t>, die Herstellung des „Produktes“ innerhalb einer 	vorgegeben Zeit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145982" y="4794744"/>
            <a:ext cx="16062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Century Gothic" panose="020B0502020202020204" pitchFamily="34" charset="0"/>
              </a:rPr>
              <a:t>Wirtschaft und Kommunikation</a:t>
            </a:r>
            <a:br>
              <a:rPr lang="de-DE" sz="1400" dirty="0">
                <a:latin typeface="Century Gothic" panose="020B0502020202020204" pitchFamily="34" charset="0"/>
              </a:rPr>
            </a:br>
            <a:br>
              <a:rPr lang="de-DE" sz="1400" dirty="0">
                <a:latin typeface="Century Gothic" panose="020B0502020202020204" pitchFamily="34" charset="0"/>
              </a:rPr>
            </a:br>
            <a:r>
              <a:rPr lang="de-DE" sz="1400" dirty="0">
                <a:latin typeface="Century Gothic" panose="020B0502020202020204" pitchFamily="34" charset="0"/>
              </a:rPr>
              <a:t>Arbeitszeit</a:t>
            </a:r>
            <a:br>
              <a:rPr lang="de-DE" sz="1400" dirty="0">
                <a:latin typeface="Century Gothic" panose="020B0502020202020204" pitchFamily="34" charset="0"/>
              </a:rPr>
            </a:br>
            <a:r>
              <a:rPr lang="de-DE" sz="1400" dirty="0">
                <a:latin typeface="Century Gothic" panose="020B0502020202020204" pitchFamily="34" charset="0"/>
              </a:rPr>
              <a:t>120 Min.</a:t>
            </a:r>
            <a:endParaRPr lang="de-DE" b="1" dirty="0">
              <a:latin typeface="Century Gothic" panose="020B0502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594952" y="4794744"/>
            <a:ext cx="13416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Century Gothic" panose="020B0502020202020204" pitchFamily="34" charset="0"/>
              </a:rPr>
              <a:t>Technik</a:t>
            </a:r>
            <a:br>
              <a:rPr lang="de-DE" sz="1400" b="1" dirty="0">
                <a:latin typeface="Century Gothic" panose="020B0502020202020204" pitchFamily="34" charset="0"/>
              </a:rPr>
            </a:br>
            <a:br>
              <a:rPr lang="de-DE" sz="1400" b="1" dirty="0">
                <a:latin typeface="Century Gothic" panose="020B0502020202020204" pitchFamily="34" charset="0"/>
              </a:rPr>
            </a:br>
            <a:br>
              <a:rPr lang="de-DE" sz="1400" b="1" dirty="0">
                <a:latin typeface="Century Gothic" panose="020B0502020202020204" pitchFamily="34" charset="0"/>
              </a:rPr>
            </a:br>
            <a:r>
              <a:rPr lang="de-DE" sz="1400" dirty="0">
                <a:latin typeface="Century Gothic" panose="020B0502020202020204" pitchFamily="34" charset="0"/>
              </a:rPr>
              <a:t>Arbeitszeit</a:t>
            </a:r>
            <a:br>
              <a:rPr lang="de-DE" sz="1400" dirty="0">
                <a:latin typeface="Century Gothic" panose="020B0502020202020204" pitchFamily="34" charset="0"/>
              </a:rPr>
            </a:br>
            <a:r>
              <a:rPr lang="de-DE" sz="1400" dirty="0">
                <a:latin typeface="Century Gothic" panose="020B0502020202020204" pitchFamily="34" charset="0"/>
              </a:rPr>
              <a:t>240 Min.</a:t>
            </a:r>
            <a:br>
              <a:rPr lang="de-DE" sz="1400" b="1" dirty="0">
                <a:latin typeface="Century Gothic" panose="020B0502020202020204" pitchFamily="34" charset="0"/>
              </a:rPr>
            </a:br>
            <a:endParaRPr lang="de-DE" sz="1400" b="1" dirty="0">
              <a:latin typeface="Century Gothic" panose="020B0502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785564" y="4805555"/>
            <a:ext cx="17985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Century Gothic" panose="020B0502020202020204" pitchFamily="34" charset="0"/>
              </a:rPr>
              <a:t>Ernährung und </a:t>
            </a:r>
            <a:br>
              <a:rPr lang="de-DE" sz="1400" b="1" dirty="0">
                <a:latin typeface="Century Gothic" panose="020B0502020202020204" pitchFamily="34" charset="0"/>
              </a:rPr>
            </a:br>
            <a:r>
              <a:rPr lang="de-DE" sz="1400" b="1" dirty="0">
                <a:latin typeface="Century Gothic" panose="020B0502020202020204" pitchFamily="34" charset="0"/>
              </a:rPr>
              <a:t>Soziales</a:t>
            </a:r>
            <a:endParaRPr lang="de-DE" sz="1400" dirty="0">
              <a:latin typeface="Century Gothic" panose="020B0502020202020204" pitchFamily="34" charset="0"/>
            </a:endParaRPr>
          </a:p>
          <a:p>
            <a:endParaRPr lang="de-DE" sz="1400" b="1" dirty="0">
              <a:latin typeface="Century Gothic" panose="020B0502020202020204" pitchFamily="34" charset="0"/>
            </a:endParaRPr>
          </a:p>
          <a:p>
            <a:r>
              <a:rPr lang="de-DE" sz="1400" dirty="0">
                <a:latin typeface="Century Gothic" panose="020B0502020202020204" pitchFamily="34" charset="0"/>
              </a:rPr>
              <a:t>Arbeitszeit</a:t>
            </a:r>
            <a:br>
              <a:rPr lang="de-DE" sz="1400" dirty="0">
                <a:latin typeface="Century Gothic" panose="020B0502020202020204" pitchFamily="34" charset="0"/>
              </a:rPr>
            </a:br>
            <a:r>
              <a:rPr lang="de-DE" sz="1400" dirty="0">
                <a:latin typeface="Century Gothic" panose="020B0502020202020204" pitchFamily="34" charset="0"/>
              </a:rPr>
              <a:t>150 Min.</a:t>
            </a:r>
          </a:p>
        </p:txBody>
      </p:sp>
      <p:cxnSp>
        <p:nvCxnSpPr>
          <p:cNvPr id="15" name="Gerader Verbinder 14"/>
          <p:cNvCxnSpPr/>
          <p:nvPr/>
        </p:nvCxnSpPr>
        <p:spPr>
          <a:xfrm flipV="1">
            <a:off x="2145982" y="5379519"/>
            <a:ext cx="6162446" cy="1081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 txBox="1">
            <a:spLocks/>
          </p:cNvSpPr>
          <p:nvPr/>
        </p:nvSpPr>
        <p:spPr>
          <a:xfrm rot="16200000">
            <a:off x="-1028629" y="4868171"/>
            <a:ext cx="3626069" cy="601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Projektprüfung</a:t>
            </a:r>
            <a:endParaRPr lang="de-DE" sz="36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4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57200" y="0"/>
            <a:ext cx="612184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0" b="99042" l="1773" r="24255">
                        <a14:foregroundMark x1="12087" y1="73482" x2="13940" y2="6581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00" t="6049" r="75583"/>
          <a:stretch/>
        </p:blipFill>
        <p:spPr>
          <a:xfrm>
            <a:off x="10329620" y="268684"/>
            <a:ext cx="1661102" cy="1740379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0" y="1348353"/>
            <a:ext cx="10329620" cy="1549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3437" y="0"/>
            <a:ext cx="8736617" cy="617256"/>
          </a:xfrm>
        </p:spPr>
        <p:txBody>
          <a:bodyPr>
            <a:normAutofit fontScale="90000"/>
          </a:bodyPr>
          <a:lstStyle/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S</a:t>
            </a:r>
            <a:r>
              <a:rPr lang="de-DE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chulintern erstellte Prüfungen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06776" y="611774"/>
            <a:ext cx="1997011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900" b="1" dirty="0">
                <a:latin typeface="Century Gothic" panose="020B0502020202020204" pitchFamily="34" charset="0"/>
                <a:ea typeface="+mj-ea"/>
                <a:cs typeface="+mj-cs"/>
              </a:rPr>
              <a:t>Sport</a:t>
            </a:r>
            <a:endParaRPr lang="de-DE" b="1" dirty="0"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cxnSp>
        <p:nvCxnSpPr>
          <p:cNvPr id="15" name="Gerader Verbinder 14"/>
          <p:cNvCxnSpPr/>
          <p:nvPr/>
        </p:nvCxnSpPr>
        <p:spPr>
          <a:xfrm flipV="1">
            <a:off x="1622895" y="3720561"/>
            <a:ext cx="9234402" cy="1714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 txBox="1">
            <a:spLocks/>
          </p:cNvSpPr>
          <p:nvPr/>
        </p:nvSpPr>
        <p:spPr>
          <a:xfrm rot="16200000">
            <a:off x="-1028629" y="4868171"/>
            <a:ext cx="3626069" cy="601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Zusatzfächer</a:t>
            </a:r>
            <a:endParaRPr lang="de-DE" sz="36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831111" y="4313835"/>
            <a:ext cx="3225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Lernskripte für alle gewählten Sportarten vorhanden</a:t>
            </a:r>
          </a:p>
          <a:p>
            <a:r>
              <a:rPr lang="de-DE" dirty="0">
                <a:latin typeface="Century Gothic" panose="020B0502020202020204" pitchFamily="34" charset="0"/>
              </a:rPr>
              <a:t>Wird in schriftlicher Form abgelegt.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622895" y="1737400"/>
            <a:ext cx="995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Bearbeitungszeit:	Theorie:	  30 Min		 Praxis:      je nach gewählter Sportart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622895" y="2198969"/>
            <a:ext cx="8935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Prüfungsinhalte umfassen den kompletten Stoff der 9.</a:t>
            </a:r>
            <a:r>
              <a:rPr lang="de-DE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de-DE" dirty="0">
                <a:latin typeface="Century Gothic" panose="020B0502020202020204" pitchFamily="34" charset="0"/>
              </a:rPr>
              <a:t>Jahrgangsstufe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Bitte für beide Termine Hallen- und Outdoorsportbekleidung mitnehmen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622896" y="2775099"/>
            <a:ext cx="322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Die Prüfung teilt sich auf in: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392681" y="3351229"/>
            <a:ext cx="308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Sport - Theorie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056121" y="3351229"/>
            <a:ext cx="308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Sport - Praxis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802071" y="3828381"/>
            <a:ext cx="6027377" cy="3023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Wahl zwischen:</a:t>
            </a:r>
          </a:p>
          <a:p>
            <a:endParaRPr lang="de-DE" sz="1050" dirty="0">
              <a:latin typeface="Century Gothic" panose="020B0502020202020204" pitchFamily="34" charset="0"/>
            </a:endParaRPr>
          </a:p>
          <a:p>
            <a:r>
              <a:rPr lang="de-DE" b="1" dirty="0">
                <a:latin typeface="Century Gothic" panose="020B0502020202020204" pitchFamily="34" charset="0"/>
              </a:rPr>
              <a:t>Einzelsportart</a:t>
            </a:r>
            <a:r>
              <a:rPr lang="de-DE" dirty="0">
                <a:latin typeface="Century Gothic" panose="020B0502020202020204" pitchFamily="34" charset="0"/>
              </a:rPr>
              <a:t>		     </a:t>
            </a:r>
            <a:r>
              <a:rPr lang="de-DE" b="1" dirty="0">
                <a:latin typeface="Century Gothic" panose="020B0502020202020204" pitchFamily="34" charset="0"/>
              </a:rPr>
              <a:t>Mannschaftssport</a:t>
            </a:r>
            <a:r>
              <a:rPr lang="de-DE" dirty="0">
                <a:latin typeface="Century Gothic" panose="020B0502020202020204" pitchFamily="34" charset="0"/>
              </a:rPr>
              <a:t> </a:t>
            </a:r>
          </a:p>
          <a:p>
            <a:r>
              <a:rPr lang="de-DE" dirty="0">
                <a:latin typeface="Century Gothic" panose="020B0502020202020204" pitchFamily="34" charset="0"/>
              </a:rPr>
              <a:t>Leichtathletik		     Fußball</a:t>
            </a:r>
          </a:p>
          <a:p>
            <a:r>
              <a:rPr lang="de-DE" dirty="0">
                <a:latin typeface="Century Gothic" panose="020B0502020202020204" pitchFamily="34" charset="0"/>
              </a:rPr>
              <a:t>Geräteturnen		     Handball</a:t>
            </a:r>
          </a:p>
          <a:p>
            <a:r>
              <a:rPr lang="de-DE" dirty="0">
                <a:latin typeface="Century Gothic" panose="020B0502020202020204" pitchFamily="34" charset="0"/>
              </a:rPr>
              <a:t>Gymnastik		     Volleyball</a:t>
            </a:r>
          </a:p>
          <a:p>
            <a:r>
              <a:rPr lang="de-DE" dirty="0">
                <a:latin typeface="Century Gothic" panose="020B0502020202020204" pitchFamily="34" charset="0"/>
              </a:rPr>
              <a:t>Tanz			     Basketball</a:t>
            </a:r>
          </a:p>
          <a:p>
            <a:endParaRPr lang="de-DE" sz="1050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Bewertet wird:		     Bewertet wird:</a:t>
            </a:r>
          </a:p>
          <a:p>
            <a:r>
              <a:rPr lang="de-DE" dirty="0">
                <a:latin typeface="Century Gothic" panose="020B0502020202020204" pitchFamily="34" charset="0"/>
              </a:rPr>
              <a:t>Einzelleistung, nach	     Technik,</a:t>
            </a:r>
          </a:p>
          <a:p>
            <a:r>
              <a:rPr lang="de-DE" dirty="0">
                <a:latin typeface="Century Gothic" panose="020B0502020202020204" pitchFamily="34" charset="0"/>
              </a:rPr>
              <a:t>festem Punkteschlüssel	     Spielform</a:t>
            </a:r>
          </a:p>
        </p:txBody>
      </p:sp>
    </p:spTree>
    <p:extLst>
      <p:ext uri="{BB962C8B-B14F-4D97-AF65-F5344CB8AC3E}">
        <p14:creationId xmlns:p14="http://schemas.microsoft.com/office/powerpoint/2010/main" val="1427354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57200" y="0"/>
            <a:ext cx="612184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0" b="99042" l="1773" r="24255">
                        <a14:foregroundMark x1="12087" y1="73482" x2="13940" y2="6581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00" t="6049" r="75583"/>
          <a:stretch/>
        </p:blipFill>
        <p:spPr>
          <a:xfrm>
            <a:off x="10329620" y="268684"/>
            <a:ext cx="1661102" cy="1740379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0" y="1348353"/>
            <a:ext cx="10329620" cy="1549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3437" y="0"/>
            <a:ext cx="8736617" cy="617256"/>
          </a:xfrm>
        </p:spPr>
        <p:txBody>
          <a:bodyPr>
            <a:normAutofit fontScale="90000"/>
          </a:bodyPr>
          <a:lstStyle/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S</a:t>
            </a:r>
            <a:r>
              <a:rPr lang="de-DE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chulintern erstellte Prüfungen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06776" y="611774"/>
            <a:ext cx="1997011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900" b="1" dirty="0">
                <a:latin typeface="Century Gothic" panose="020B0502020202020204" pitchFamily="34" charset="0"/>
                <a:ea typeface="+mj-ea"/>
                <a:cs typeface="+mj-cs"/>
              </a:rPr>
              <a:t>Kunst</a:t>
            </a:r>
            <a:endParaRPr lang="de-DE" b="1" dirty="0"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cxnSp>
        <p:nvCxnSpPr>
          <p:cNvPr id="15" name="Gerader Verbinder 14"/>
          <p:cNvCxnSpPr/>
          <p:nvPr/>
        </p:nvCxnSpPr>
        <p:spPr>
          <a:xfrm flipV="1">
            <a:off x="1664088" y="3661579"/>
            <a:ext cx="8853340" cy="25646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 txBox="1">
            <a:spLocks/>
          </p:cNvSpPr>
          <p:nvPr/>
        </p:nvSpPr>
        <p:spPr>
          <a:xfrm rot="16200000">
            <a:off x="-1028629" y="4868171"/>
            <a:ext cx="3626069" cy="601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Zusatzfächer</a:t>
            </a:r>
            <a:endParaRPr lang="de-DE" sz="36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622896" y="1737400"/>
            <a:ext cx="8706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Bearbeitungszeit:		30 Min. Theorie		150 Min. Praxis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622895" y="2198969"/>
            <a:ext cx="893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Prüfungsinhalte umfassen den kompletten Stoff der 8./9.</a:t>
            </a:r>
            <a:r>
              <a:rPr lang="de-DE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de-DE" dirty="0">
                <a:latin typeface="Century Gothic" panose="020B0502020202020204" pitchFamily="34" charset="0"/>
              </a:rPr>
              <a:t>Jahrgangsstufe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622896" y="2775099"/>
            <a:ext cx="322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Die Prüfung teilt sich auf in: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392681" y="3240165"/>
            <a:ext cx="308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Kunst - Theorie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249332" y="3240165"/>
            <a:ext cx="308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Kunst - Praxis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612797" y="3791389"/>
            <a:ext cx="40075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Lernskript vorhanden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Kunsttheoretische Inhalte aus dem Lernskript werden schriftlich abgefragt</a:t>
            </a:r>
          </a:p>
          <a:p>
            <a:r>
              <a:rPr lang="de-DE" dirty="0">
                <a:latin typeface="Century Gothic" panose="020B0502020202020204" pitchFamily="34" charset="0"/>
              </a:rPr>
              <a:t>Farbenlehre</a:t>
            </a:r>
          </a:p>
          <a:p>
            <a:r>
              <a:rPr lang="de-DE" dirty="0">
                <a:latin typeface="Century Gothic" panose="020B0502020202020204" pitchFamily="34" charset="0"/>
              </a:rPr>
              <a:t>Begriffe der Kunsttheorie</a:t>
            </a:r>
          </a:p>
          <a:p>
            <a:r>
              <a:rPr lang="de-DE" dirty="0">
                <a:latin typeface="Century Gothic" panose="020B0502020202020204" pitchFamily="34" charset="0"/>
              </a:rPr>
              <a:t>Bildbetrachtung – Bildanalyse</a:t>
            </a:r>
          </a:p>
          <a:p>
            <a:r>
              <a:rPr lang="de-DE" dirty="0">
                <a:latin typeface="Century Gothic" panose="020B0502020202020204" pitchFamily="34" charset="0"/>
              </a:rPr>
              <a:t>Wichtige Kunstepochen</a:t>
            </a:r>
          </a:p>
          <a:p>
            <a:r>
              <a:rPr lang="de-DE" dirty="0">
                <a:latin typeface="Century Gothic" panose="020B0502020202020204" pitchFamily="34" charset="0"/>
              </a:rPr>
              <a:t>Erzeugung von Räumlichkeit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551079" y="3760496"/>
            <a:ext cx="40995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Verschiedene praktische Arbeitsaufträge werden zur Wahl gestellt – Prüfling wählt selbst welchen er bearbeitet.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Mögliche Praxisthemen:</a:t>
            </a:r>
          </a:p>
          <a:p>
            <a:r>
              <a:rPr lang="de-DE" dirty="0">
                <a:latin typeface="Century Gothic" panose="020B0502020202020204" pitchFamily="34" charset="0"/>
              </a:rPr>
              <a:t>Bleistiftzeichnung / Stillleben</a:t>
            </a:r>
          </a:p>
          <a:p>
            <a:r>
              <a:rPr lang="de-DE" dirty="0">
                <a:latin typeface="Century Gothic" panose="020B0502020202020204" pitchFamily="34" charset="0"/>
              </a:rPr>
              <a:t>Verfremdung</a:t>
            </a:r>
          </a:p>
          <a:p>
            <a:r>
              <a:rPr lang="de-DE" dirty="0">
                <a:latin typeface="Century Gothic" panose="020B0502020202020204" pitchFamily="34" charset="0"/>
              </a:rPr>
              <a:t>Bildvergrößerungen</a:t>
            </a:r>
          </a:p>
          <a:p>
            <a:r>
              <a:rPr lang="de-DE" dirty="0">
                <a:latin typeface="Century Gothic" panose="020B0502020202020204" pitchFamily="34" charset="0"/>
              </a:rPr>
              <a:t>Bildausschnitte weiter malen</a:t>
            </a:r>
          </a:p>
          <a:p>
            <a:r>
              <a:rPr lang="de-DE" dirty="0">
                <a:latin typeface="Century Gothic" panose="020B0502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64639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57200" y="0"/>
            <a:ext cx="612184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0" b="99042" l="1773" r="24255">
                        <a14:foregroundMark x1="12087" y1="73482" x2="13940" y2="6581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00" t="6049" r="75583"/>
          <a:stretch/>
        </p:blipFill>
        <p:spPr>
          <a:xfrm>
            <a:off x="10329620" y="268684"/>
            <a:ext cx="1661102" cy="1740379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0" y="1348353"/>
            <a:ext cx="10329620" cy="1549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3437" y="0"/>
            <a:ext cx="8736617" cy="617256"/>
          </a:xfrm>
        </p:spPr>
        <p:txBody>
          <a:bodyPr>
            <a:normAutofit fontScale="90000"/>
          </a:bodyPr>
          <a:lstStyle/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S</a:t>
            </a:r>
            <a:r>
              <a:rPr lang="de-DE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chulintern erstellte Prüfungen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06776" y="611774"/>
            <a:ext cx="803488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900" b="1" dirty="0">
                <a:latin typeface="Century Gothic" panose="020B0502020202020204" pitchFamily="34" charset="0"/>
                <a:ea typeface="+mj-ea"/>
                <a:cs typeface="+mj-cs"/>
              </a:rPr>
              <a:t>GPG </a:t>
            </a:r>
            <a:r>
              <a:rPr lang="de-DE" sz="24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GeschichtePolitikGeographie</a:t>
            </a:r>
            <a:endParaRPr lang="de-DE" b="1" dirty="0"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cxnSp>
        <p:nvCxnSpPr>
          <p:cNvPr id="15" name="Gerader Verbinder 14"/>
          <p:cNvCxnSpPr/>
          <p:nvPr/>
        </p:nvCxnSpPr>
        <p:spPr>
          <a:xfrm flipV="1">
            <a:off x="1597690" y="5228115"/>
            <a:ext cx="6162446" cy="1081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 txBox="1">
            <a:spLocks/>
          </p:cNvSpPr>
          <p:nvPr/>
        </p:nvSpPr>
        <p:spPr>
          <a:xfrm rot="16200000">
            <a:off x="-1028629" y="4868171"/>
            <a:ext cx="3626069" cy="601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Zusatzfächer</a:t>
            </a:r>
            <a:endParaRPr lang="de-DE" sz="36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622896" y="1737400"/>
            <a:ext cx="501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Bearbeitungszeit:		75 Min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622895" y="2198969"/>
            <a:ext cx="893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Prüfungsinhalte umfassen den kompletten Stoff der 9.</a:t>
            </a:r>
            <a:r>
              <a:rPr lang="de-DE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de-DE" dirty="0">
                <a:latin typeface="Century Gothic" panose="020B0502020202020204" pitchFamily="34" charset="0"/>
              </a:rPr>
              <a:t>Jahrgangsstufe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622896" y="2775099"/>
            <a:ext cx="6818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Die Prüfung wird in schriftlicher Form abgelegt.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2423" y="3234088"/>
            <a:ext cx="2167302" cy="3077414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1622896" y="3309110"/>
            <a:ext cx="76077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Zur Vorbereitung kann ein Lernskript an der Mittelschule </a:t>
            </a:r>
          </a:p>
          <a:p>
            <a:r>
              <a:rPr lang="de-DE" dirty="0">
                <a:latin typeface="Century Gothic" panose="020B0502020202020204" pitchFamily="34" charset="0"/>
              </a:rPr>
              <a:t>abgeholt werden. 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Ebenso könnte das „GPG – Geschichte Politik Geographie 9/9M“ vom Westermann-Verlag gegen eine Pfandgebühr ausgeliehen werden.</a:t>
            </a:r>
          </a:p>
        </p:txBody>
      </p:sp>
    </p:spTree>
    <p:extLst>
      <p:ext uri="{BB962C8B-B14F-4D97-AF65-F5344CB8AC3E}">
        <p14:creationId xmlns:p14="http://schemas.microsoft.com/office/powerpoint/2010/main" val="984720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57200" y="0"/>
            <a:ext cx="612184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0" b="99042" l="1773" r="24255">
                        <a14:foregroundMark x1="12087" y1="73482" x2="13940" y2="6581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00" t="6049" r="75583"/>
          <a:stretch/>
        </p:blipFill>
        <p:spPr>
          <a:xfrm>
            <a:off x="10329620" y="268684"/>
            <a:ext cx="1661102" cy="1740379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0" y="1348353"/>
            <a:ext cx="10329620" cy="1549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3437" y="0"/>
            <a:ext cx="8736617" cy="617256"/>
          </a:xfrm>
        </p:spPr>
        <p:txBody>
          <a:bodyPr>
            <a:normAutofit fontScale="90000"/>
          </a:bodyPr>
          <a:lstStyle/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S</a:t>
            </a:r>
            <a:r>
              <a:rPr lang="de-DE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chulintern erstellte Prüfungen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06776" y="611774"/>
            <a:ext cx="405494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900" b="1" dirty="0">
                <a:latin typeface="Century Gothic" panose="020B0502020202020204" pitchFamily="34" charset="0"/>
                <a:ea typeface="+mj-ea"/>
                <a:cs typeface="+mj-cs"/>
              </a:rPr>
              <a:t>NT </a:t>
            </a:r>
            <a:r>
              <a:rPr lang="de-DE" sz="24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Natur und Technik</a:t>
            </a:r>
            <a:endParaRPr lang="de-DE" b="1" dirty="0"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cxnSp>
        <p:nvCxnSpPr>
          <p:cNvPr id="15" name="Gerader Verbinder 14"/>
          <p:cNvCxnSpPr/>
          <p:nvPr/>
        </p:nvCxnSpPr>
        <p:spPr>
          <a:xfrm flipV="1">
            <a:off x="1622895" y="5302517"/>
            <a:ext cx="6162446" cy="1081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 txBox="1">
            <a:spLocks/>
          </p:cNvSpPr>
          <p:nvPr/>
        </p:nvSpPr>
        <p:spPr>
          <a:xfrm rot="16200000">
            <a:off x="-1028629" y="4868171"/>
            <a:ext cx="3626069" cy="601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Zusatzfächer</a:t>
            </a:r>
            <a:endParaRPr lang="de-DE" sz="36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622896" y="1737400"/>
            <a:ext cx="501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Bearbeitungszeit:		75 Min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622895" y="2198969"/>
            <a:ext cx="893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Prüfungsinhalte umfassen den kompletten Stoff der 9.</a:t>
            </a:r>
            <a:r>
              <a:rPr lang="de-DE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de-DE" dirty="0">
                <a:latin typeface="Century Gothic" panose="020B0502020202020204" pitchFamily="34" charset="0"/>
              </a:rPr>
              <a:t>Jahrgangsstufe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622896" y="2775099"/>
            <a:ext cx="7453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Die Prüfung wird in schriftlicher Form abgelegt.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622897" y="3309110"/>
            <a:ext cx="6722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Zur Vorbereitung kann ein Lernskript an der Mittelschule </a:t>
            </a:r>
          </a:p>
          <a:p>
            <a:r>
              <a:rPr lang="de-DE" dirty="0">
                <a:latin typeface="Century Gothic" panose="020B0502020202020204" pitchFamily="34" charset="0"/>
              </a:rPr>
              <a:t>abgeholt werden. 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Ebenso könnte das „Natur Plus – Natur und Technik 9/9M“ vom Westermann-Verlag gegen eine Pfandgebühr ausgeliehen werden.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0055" y="3346125"/>
            <a:ext cx="2230940" cy="306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92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57200" y="0"/>
            <a:ext cx="612184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0" b="99042" l="1773" r="24255">
                        <a14:foregroundMark x1="12087" y1="73482" x2="13940" y2="6581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00" t="6049" r="75583"/>
          <a:stretch/>
        </p:blipFill>
        <p:spPr>
          <a:xfrm>
            <a:off x="10329620" y="268684"/>
            <a:ext cx="1661102" cy="1740379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0" y="1348353"/>
            <a:ext cx="10329620" cy="1549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3437" y="0"/>
            <a:ext cx="8736617" cy="617256"/>
          </a:xfrm>
        </p:spPr>
        <p:txBody>
          <a:bodyPr>
            <a:normAutofit fontScale="90000"/>
          </a:bodyPr>
          <a:lstStyle/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S</a:t>
            </a:r>
            <a:r>
              <a:rPr lang="de-DE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chulintern erstellte Prüfungen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06776" y="588143"/>
            <a:ext cx="484268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900" b="1" dirty="0">
                <a:latin typeface="Century Gothic" panose="020B0502020202020204" pitchFamily="34" charset="0"/>
                <a:ea typeface="+mj-ea"/>
                <a:cs typeface="+mj-cs"/>
              </a:rPr>
              <a:t>Religion / Ethik</a:t>
            </a:r>
            <a:endParaRPr lang="de-DE" b="1" dirty="0"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cxnSp>
        <p:nvCxnSpPr>
          <p:cNvPr id="15" name="Gerader Verbinder 14"/>
          <p:cNvCxnSpPr/>
          <p:nvPr/>
        </p:nvCxnSpPr>
        <p:spPr>
          <a:xfrm flipV="1">
            <a:off x="1622895" y="5249175"/>
            <a:ext cx="6162446" cy="1081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 txBox="1">
            <a:spLocks/>
          </p:cNvSpPr>
          <p:nvPr/>
        </p:nvSpPr>
        <p:spPr>
          <a:xfrm rot="16200000">
            <a:off x="-1028629" y="4868171"/>
            <a:ext cx="3626069" cy="601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Zusatzfächer</a:t>
            </a:r>
            <a:endParaRPr lang="de-DE" sz="36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622896" y="1737400"/>
            <a:ext cx="501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Bearbeitungszeit:		60 Min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622895" y="2198969"/>
            <a:ext cx="893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Prüfungsinhalte umfassen den kompletten Stoff der 9.</a:t>
            </a:r>
            <a:r>
              <a:rPr lang="de-DE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de-DE" dirty="0">
                <a:latin typeface="Century Gothic" panose="020B0502020202020204" pitchFamily="34" charset="0"/>
              </a:rPr>
              <a:t>Jahrgangsstufe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622895" y="2754039"/>
            <a:ext cx="7453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Die Prüfung wird in schriftlicher Form abgelegt.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622896" y="3309110"/>
            <a:ext cx="72612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Zur Vorbereitung kann ein Lernskript an der Mittelschule </a:t>
            </a:r>
          </a:p>
          <a:p>
            <a:r>
              <a:rPr lang="de-DE" dirty="0">
                <a:latin typeface="Century Gothic" panose="020B0502020202020204" pitchFamily="34" charset="0"/>
              </a:rPr>
              <a:t>abgeholt werden </a:t>
            </a:r>
            <a:r>
              <a:rPr lang="de-DE" sz="1600" dirty="0">
                <a:latin typeface="Century Gothic" panose="020B0502020202020204" pitchFamily="34" charset="0"/>
              </a:rPr>
              <a:t>(katholische Religio/Ethik). </a:t>
            </a:r>
            <a:endParaRPr lang="de-DE" dirty="0">
              <a:latin typeface="Century Gothic" panose="020B0502020202020204" pitchFamily="34" charset="0"/>
            </a:endParaRP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Ebenso könnte das Buch „Ethik“ vom Westermann-Verlag gegen eine Pfandgebühr ausgeliehen werden.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9441" y="3403418"/>
            <a:ext cx="2264564" cy="307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52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57200" y="0"/>
            <a:ext cx="612184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0" b="99042" l="1773" r="24255">
                        <a14:foregroundMark x1="12087" y1="73482" x2="13940" y2="6581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00" t="6049" r="75583"/>
          <a:stretch/>
        </p:blipFill>
        <p:spPr>
          <a:xfrm>
            <a:off x="10329620" y="268684"/>
            <a:ext cx="1661102" cy="1740379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0" y="1356102"/>
            <a:ext cx="10329620" cy="7749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471" y="285120"/>
            <a:ext cx="9745343" cy="1325563"/>
          </a:xfrm>
        </p:spPr>
        <p:txBody>
          <a:bodyPr>
            <a:normAutofit fontScale="90000"/>
          </a:bodyPr>
          <a:lstStyle/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</a:t>
            </a:r>
            <a:r>
              <a:rPr lang="de-DE" sz="5300" b="1" dirty="0">
                <a:latin typeface="Century Gothic" panose="020B0502020202020204" pitchFamily="34" charset="0"/>
              </a:rPr>
              <a:t>rankheitsfall</a:t>
            </a:r>
            <a:r>
              <a:rPr lang="de-DE" sz="5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</a:t>
            </a:r>
            <a:r>
              <a:rPr lang="de-DE" sz="5300" b="1" dirty="0">
                <a:latin typeface="Century Gothic" panose="020B0502020202020204" pitchFamily="34" charset="0"/>
              </a:rPr>
              <a:t>/ Krankmeldung</a:t>
            </a:r>
            <a:endParaRPr lang="de-DE" sz="5400" b="1" dirty="0">
              <a:latin typeface="Century Gothic" panose="020B0502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463041" y="1867301"/>
            <a:ext cx="9875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Folgende Punkte bitte zuverlässig am selbigen Tag erfüllen: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de-DE" dirty="0">
                <a:latin typeface="Century Gothic" panose="020B0502020202020204" pitchFamily="34" charset="0"/>
              </a:rPr>
              <a:t>Anrufen am Schulstandort, </a:t>
            </a:r>
            <a:r>
              <a:rPr lang="de-DE" b="1" dirty="0">
                <a:latin typeface="Century Gothic" panose="020B0502020202020204" pitchFamily="34" charset="0"/>
              </a:rPr>
              <a:t>vor</a:t>
            </a:r>
            <a:r>
              <a:rPr lang="de-DE" dirty="0">
                <a:latin typeface="Century Gothic" panose="020B0502020202020204" pitchFamily="34" charset="0"/>
              </a:rPr>
              <a:t> 08:00 Uhr		Tel.: 089 1787683440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Krankheitsfall/Verspätung</a:t>
            </a:r>
          </a:p>
          <a:p>
            <a:pPr marL="342900" indent="-342900">
              <a:buAutoNum type="arabicPeriod"/>
            </a:pPr>
            <a:endParaRPr lang="de-DE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de-DE" dirty="0">
                <a:latin typeface="Century Gothic" panose="020B0502020202020204" pitchFamily="34" charset="0"/>
              </a:rPr>
              <a:t>Meldung beim Amtsarzt/Schularzt in der Bayerstraße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Krankheitsfall</a:t>
            </a:r>
          </a:p>
          <a:p>
            <a:pPr marL="342900" indent="-342900">
              <a:buAutoNum type="arabicPeriod"/>
            </a:pPr>
            <a:endParaRPr lang="de-DE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de-DE" dirty="0">
                <a:latin typeface="Century Gothic" panose="020B0502020202020204" pitchFamily="34" charset="0"/>
              </a:rPr>
              <a:t>Attest vom aktuellen Tag muss innerhalb von 3 Tagen im Schulstandort abgegeben werden.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Krankheitsfall</a:t>
            </a:r>
          </a:p>
          <a:p>
            <a:pPr marL="342900" indent="-342900">
              <a:buAutoNum type="arabicPeriod"/>
            </a:pPr>
            <a:endParaRPr lang="de-DE" dirty="0">
              <a:latin typeface="Century Gothic" panose="020B0502020202020204" pitchFamily="34" charset="0"/>
            </a:endParaRPr>
          </a:p>
          <a:p>
            <a:endParaRPr lang="de-DE" dirty="0">
              <a:latin typeface="Century Gothic" panose="020B0502020202020204" pitchFamily="34" charset="0"/>
            </a:endParaRP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  <a:sym typeface="Wingdings" panose="05000000000000000000" pitchFamily="2" charset="2"/>
              </a:rPr>
              <a:t> Nicht gültiges Attest oder verspätete Abgabe, unentschuldigtes Fernbleiben von   </a:t>
            </a:r>
            <a:br>
              <a:rPr lang="de-DE" dirty="0">
                <a:latin typeface="Century Gothic" panose="020B0502020202020204" pitchFamily="34" charset="0"/>
                <a:sym typeface="Wingdings" panose="05000000000000000000" pitchFamily="2" charset="2"/>
              </a:rPr>
            </a:br>
            <a:r>
              <a:rPr lang="de-DE" dirty="0">
                <a:latin typeface="Century Gothic" panose="020B0502020202020204" pitchFamily="34" charset="0"/>
                <a:sym typeface="Wingdings" panose="05000000000000000000" pitchFamily="2" charset="2"/>
              </a:rPr>
              <a:t>    der Prüfung wird mit der Note 6 im Prüfungsergebnis bewertet.</a:t>
            </a:r>
            <a:endParaRPr lang="de-DE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119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57200" y="0"/>
            <a:ext cx="612184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0" b="99042" l="1773" r="24255">
                        <a14:foregroundMark x1="12087" y1="73482" x2="13940" y2="6581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00" t="6049" r="75583"/>
          <a:stretch/>
        </p:blipFill>
        <p:spPr>
          <a:xfrm>
            <a:off x="10329620" y="268684"/>
            <a:ext cx="1661102" cy="1740379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0" y="1356102"/>
            <a:ext cx="10329620" cy="7749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3779" y="268684"/>
            <a:ext cx="5533697" cy="1325563"/>
          </a:xfrm>
        </p:spPr>
        <p:txBody>
          <a:bodyPr>
            <a:normAutofit/>
          </a:bodyPr>
          <a:lstStyle/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N</a:t>
            </a:r>
            <a:r>
              <a:rPr lang="de-DE" sz="4800" b="1" dirty="0">
                <a:latin typeface="Century Gothic" panose="020B0502020202020204" pitchFamily="34" charset="0"/>
              </a:rPr>
              <a:t>achweispflicht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438125" y="1824397"/>
            <a:ext cx="95731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Wichtig:</a:t>
            </a:r>
          </a:p>
          <a:p>
            <a:endParaRPr lang="de-DE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de-DE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Gültiger Lichtbildausweis </a:t>
            </a:r>
            <a:r>
              <a:rPr lang="de-DE" sz="2000" dirty="0">
                <a:latin typeface="Century Gothic" panose="020B0502020202020204" pitchFamily="34" charset="0"/>
              </a:rPr>
              <a:t>zu allen Prüfungen vorzeigen.</a:t>
            </a:r>
          </a:p>
          <a:p>
            <a:endParaRPr lang="de-DE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de-DE" sz="2000" dirty="0">
                <a:latin typeface="Century Gothic" panose="020B0502020202020204" pitchFamily="34" charset="0"/>
              </a:rPr>
              <a:t>Nachweis über </a:t>
            </a:r>
            <a:r>
              <a:rPr lang="de-DE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attestierte Legasthenie </a:t>
            </a:r>
            <a:r>
              <a:rPr lang="de-DE" sz="2000" dirty="0">
                <a:latin typeface="Century Gothic" panose="020B0502020202020204" pitchFamily="34" charset="0"/>
              </a:rPr>
              <a:t>ist spätestens zum Prüfungsbeginn vorzulegen</a:t>
            </a:r>
            <a:r>
              <a:rPr lang="de-DE" dirty="0">
                <a:latin typeface="Century Gothic" panose="020B0502020202020204" pitchFamily="34" charset="0"/>
              </a:rPr>
              <a:t>.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  <a:sym typeface="Wingdings" panose="05000000000000000000" pitchFamily="2" charset="2"/>
              </a:rPr>
              <a:t> da sonst kein Nachteilsausgleich gewährt werden kann.</a:t>
            </a:r>
            <a:r>
              <a:rPr lang="de-DE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3338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57200" y="0"/>
            <a:ext cx="612184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0" b="99042" l="1773" r="24255">
                        <a14:foregroundMark x1="12087" y1="73482" x2="13940" y2="6581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00" t="6049" r="75583"/>
          <a:stretch/>
        </p:blipFill>
        <p:spPr>
          <a:xfrm>
            <a:off x="10329620" y="268684"/>
            <a:ext cx="1661102" cy="1740379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0" y="1356102"/>
            <a:ext cx="10329620" cy="7749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372" y="268684"/>
            <a:ext cx="8024649" cy="1325563"/>
          </a:xfrm>
        </p:spPr>
        <p:txBody>
          <a:bodyPr>
            <a:normAutofit/>
          </a:bodyPr>
          <a:lstStyle/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P</a:t>
            </a:r>
            <a:r>
              <a:rPr lang="de-DE" sz="4800" b="1" dirty="0">
                <a:latin typeface="Century Gothic" panose="020B0502020202020204" pitchFamily="34" charset="0"/>
              </a:rPr>
              <a:t>rüfungstermine</a:t>
            </a:r>
          </a:p>
        </p:txBody>
      </p:sp>
      <p:cxnSp>
        <p:nvCxnSpPr>
          <p:cNvPr id="7" name="Gerader Verbinder 6"/>
          <p:cNvCxnSpPr/>
          <p:nvPr/>
        </p:nvCxnSpPr>
        <p:spPr>
          <a:xfrm>
            <a:off x="1439030" y="4049990"/>
            <a:ext cx="8890590" cy="6406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1728195" y="1454205"/>
            <a:ext cx="100146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Zentrale Prüfungen: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Deutsch 			30.06.2026		ab 08:00 Uhr</a:t>
            </a:r>
          </a:p>
          <a:p>
            <a:r>
              <a:rPr lang="de-DE" dirty="0">
                <a:latin typeface="Century Gothic" panose="020B0502020202020204" pitchFamily="34" charset="0"/>
              </a:rPr>
              <a:t>Deutsch als Zweitsprache </a:t>
            </a:r>
            <a:r>
              <a:rPr lang="de-DE" dirty="0" err="1">
                <a:latin typeface="Century Gothic" panose="020B0502020202020204" pitchFamily="34" charset="0"/>
              </a:rPr>
              <a:t>DaZ</a:t>
            </a:r>
            <a:r>
              <a:rPr lang="de-DE" dirty="0">
                <a:latin typeface="Century Gothic" panose="020B0502020202020204" pitchFamily="34" charset="0"/>
              </a:rPr>
              <a:t>	</a:t>
            </a:r>
          </a:p>
          <a:p>
            <a:r>
              <a:rPr lang="de-DE" dirty="0">
                <a:latin typeface="Century Gothic" panose="020B0502020202020204" pitchFamily="34" charset="0"/>
              </a:rPr>
              <a:t>	- schriftlich		30.06.2026		ab 08:00 Uhr</a:t>
            </a:r>
          </a:p>
          <a:p>
            <a:r>
              <a:rPr lang="de-DE" dirty="0">
                <a:latin typeface="Century Gothic" panose="020B0502020202020204" pitchFamily="34" charset="0"/>
              </a:rPr>
              <a:t>	- mündlich		02. - 06.07.2026 		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Mathematik			01.07.2026		ab 08:00 Uhr</a:t>
            </a:r>
          </a:p>
          <a:p>
            <a:r>
              <a:rPr lang="de-DE" dirty="0">
                <a:latin typeface="Century Gothic" panose="020B0502020202020204" pitchFamily="34" charset="0"/>
              </a:rPr>
              <a:t>Englisch	 – schriftlich		29.06.2026		ab 08:00 Uhr</a:t>
            </a:r>
          </a:p>
          <a:p>
            <a:r>
              <a:rPr lang="de-DE" dirty="0">
                <a:latin typeface="Century Gothic" panose="020B0502020202020204" pitchFamily="34" charset="0"/>
              </a:rPr>
              <a:t>	 – mündlich 		06.07.2026		ab 08:00 Uhr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43700" y="4123616"/>
            <a:ext cx="98991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Schulinterne Prüfungen: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Projektprüfung			18.05. -  22.05.2026	ab 08:00 Uhr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Kunst/Reli/Ethik			15.05.2026		ab 08:00 Uhr</a:t>
            </a:r>
          </a:p>
          <a:p>
            <a:r>
              <a:rPr lang="de-DE" dirty="0">
                <a:latin typeface="Century Gothic" panose="020B0502020202020204" pitchFamily="34" charset="0"/>
              </a:rPr>
              <a:t>NT/GPG	/Informatik		02.07.2026		ab 08:00 Uhr</a:t>
            </a:r>
          </a:p>
          <a:p>
            <a:r>
              <a:rPr lang="de-DE" dirty="0">
                <a:latin typeface="Century Gothic" panose="020B0502020202020204" pitchFamily="34" charset="0"/>
              </a:rPr>
              <a:t>Sport 	- Theorie		15.05.2026		ab 08:00 Uhr</a:t>
            </a:r>
          </a:p>
          <a:p>
            <a:r>
              <a:rPr lang="de-DE" dirty="0">
                <a:latin typeface="Century Gothic" panose="020B0502020202020204" pitchFamily="34" charset="0"/>
              </a:rPr>
              <a:t>	- Praxis			13.05. – 15.05.2026</a:t>
            </a:r>
            <a:r>
              <a:rPr lang="de-DE" dirty="0">
                <a:solidFill>
                  <a:srgbClr val="FF0000"/>
                </a:solidFill>
                <a:latin typeface="Century Gothic" panose="020B0502020202020204" pitchFamily="34" charset="0"/>
              </a:rPr>
              <a:t>	</a:t>
            </a:r>
            <a:r>
              <a:rPr lang="de-DE" dirty="0">
                <a:latin typeface="Century Gothic" panose="020B0502020202020204" pitchFamily="34" charset="0"/>
              </a:rPr>
              <a:t>ab 08:00 Uhr</a:t>
            </a:r>
            <a:r>
              <a:rPr lang="de-DE" dirty="0">
                <a:solidFill>
                  <a:srgbClr val="FF0000"/>
                </a:solidFill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843700" y="6331362"/>
            <a:ext cx="9899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Etwaige Termine für mündliche Nachprüfungen werden gesondert bekannt gegeben.</a:t>
            </a:r>
          </a:p>
        </p:txBody>
      </p:sp>
    </p:spTree>
    <p:extLst>
      <p:ext uri="{BB962C8B-B14F-4D97-AF65-F5344CB8AC3E}">
        <p14:creationId xmlns:p14="http://schemas.microsoft.com/office/powerpoint/2010/main" val="2126465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57200" y="0"/>
            <a:ext cx="612184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0" b="99042" l="1773" r="24255">
                        <a14:foregroundMark x1="12087" y1="73482" x2="13940" y2="6581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00" t="6049" r="75583"/>
          <a:stretch/>
        </p:blipFill>
        <p:spPr>
          <a:xfrm>
            <a:off x="10329620" y="268684"/>
            <a:ext cx="1661102" cy="1740379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 flipV="1">
            <a:off x="0" y="1363851"/>
            <a:ext cx="10329620" cy="7749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1885" y="286749"/>
            <a:ext cx="3979819" cy="1325563"/>
          </a:xfrm>
        </p:spPr>
        <p:txBody>
          <a:bodyPr>
            <a:normAutofit/>
          </a:bodyPr>
          <a:lstStyle/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</a:t>
            </a:r>
            <a:r>
              <a:rPr lang="de-DE" sz="4800" b="1" dirty="0">
                <a:latin typeface="Century Gothic" panose="020B0502020202020204" pitchFamily="34" charset="0"/>
              </a:rPr>
              <a:t>liederung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70021" y="1899061"/>
            <a:ext cx="89890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latin typeface="Century Gothic" panose="020B0502020202020204" pitchFamily="34" charset="0"/>
              </a:rPr>
              <a:t>Zentral gestellte Prüfungen</a:t>
            </a:r>
            <a:br>
              <a:rPr lang="de-DE" b="1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	- Deutsch / Deutsch als Zweitsprache (</a:t>
            </a:r>
            <a:r>
              <a:rPr lang="de-DE" dirty="0" err="1">
                <a:latin typeface="Century Gothic" panose="020B0502020202020204" pitchFamily="34" charset="0"/>
              </a:rPr>
              <a:t>DaZ</a:t>
            </a:r>
            <a:r>
              <a:rPr lang="de-DE" dirty="0">
                <a:latin typeface="Century Gothic" panose="020B0502020202020204" pitchFamily="34" charset="0"/>
              </a:rPr>
              <a:t>)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	- Mathematik</a:t>
            </a:r>
          </a:p>
          <a:p>
            <a:r>
              <a:rPr lang="de-DE" dirty="0">
                <a:latin typeface="Century Gothic" panose="020B0502020202020204" pitchFamily="34" charset="0"/>
              </a:rPr>
              <a:t>	- Englisch hauptsächlich / Englisch als Zusatzqualifikation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latin typeface="Century Gothic" panose="020B0502020202020204" pitchFamily="34" charset="0"/>
              </a:rPr>
              <a:t>Schulintern erstellte Prüfungen 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	a) Projektprüfungen  der </a:t>
            </a:r>
            <a:r>
              <a:rPr lang="de-DE" dirty="0" err="1">
                <a:latin typeface="Century Gothic" panose="020B0502020202020204" pitchFamily="34" charset="0"/>
              </a:rPr>
              <a:t>BoW</a:t>
            </a:r>
            <a:r>
              <a:rPr lang="de-DE" dirty="0">
                <a:latin typeface="Century Gothic" panose="020B0502020202020204" pitchFamily="34" charset="0"/>
              </a:rPr>
              <a:t>-Fächer</a:t>
            </a:r>
          </a:p>
          <a:p>
            <a:r>
              <a:rPr lang="de-DE" dirty="0">
                <a:latin typeface="Century Gothic" panose="020B0502020202020204" pitchFamily="34" charset="0"/>
              </a:rPr>
              <a:t>	b) Zusatzfächer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entury Gothic" panose="020B0502020202020204" pitchFamily="34" charset="0"/>
              </a:rPr>
              <a:t>Krankheitsfall / Krankmeldungen / Verspätung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entury Gothic" panose="020B0502020202020204" pitchFamily="34" charset="0"/>
              </a:rPr>
              <a:t>Nachweispflicht Identität / Legasthenie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entury Gothic" panose="020B0502020202020204" pitchFamily="34" charset="0"/>
              </a:rPr>
              <a:t>Prüfungstermine</a:t>
            </a:r>
          </a:p>
        </p:txBody>
      </p:sp>
    </p:spTree>
    <p:extLst>
      <p:ext uri="{BB962C8B-B14F-4D97-AF65-F5344CB8AC3E}">
        <p14:creationId xmlns:p14="http://schemas.microsoft.com/office/powerpoint/2010/main" val="164979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57200" y="0"/>
            <a:ext cx="612184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0" b="99042" l="1773" r="24255">
                        <a14:foregroundMark x1="12087" y1="73482" x2="13940" y2="6581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00" t="6049" r="75583"/>
          <a:stretch/>
        </p:blipFill>
        <p:spPr>
          <a:xfrm>
            <a:off x="10329620" y="268684"/>
            <a:ext cx="1661102" cy="1740379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0" y="1348353"/>
            <a:ext cx="10329620" cy="1549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634" y="273897"/>
            <a:ext cx="8659125" cy="1325563"/>
          </a:xfrm>
        </p:spPr>
        <p:txBody>
          <a:bodyPr>
            <a:normAutofit fontScale="90000"/>
          </a:bodyPr>
          <a:lstStyle/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Z</a:t>
            </a:r>
            <a:r>
              <a:rPr lang="de-DE" sz="5400" b="1" dirty="0">
                <a:latin typeface="Century Gothic" panose="020B0502020202020204" pitchFamily="34" charset="0"/>
              </a:rPr>
              <a:t>entral gestellte Prüfungen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622896" y="1737400"/>
            <a:ext cx="92127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Allgemeine Informationen: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entury Gothic" panose="020B0502020202020204" pitchFamily="34" charset="0"/>
              </a:rPr>
              <a:t>Aufgaben sind für alle Prüflinge zentral vom Kultusministerium gestellt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entury Gothic" panose="020B0502020202020204" pitchFamily="34" charset="0"/>
              </a:rPr>
              <a:t>Bewertungs- und Punkteschlüssel zentral vorgegeben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entury Gothic" panose="020B0502020202020204" pitchFamily="34" charset="0"/>
              </a:rPr>
              <a:t>Voraussetzungen, Prüfungsdauer für alle Prüflinge gleich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entury Gothic" panose="020B0502020202020204" pitchFamily="34" charset="0"/>
              </a:rPr>
              <a:t>Prüfungen werden in schriftlicher Form und in Präsenz abgeleistet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entury Gothic" panose="020B0502020202020204" pitchFamily="34" charset="0"/>
              </a:rPr>
              <a:t>Tipp: Prüfungsvorbereitungsbuch „Pauker“ kaufen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b="1" dirty="0">
                <a:latin typeface="Century Gothic" panose="020B0502020202020204" pitchFamily="34" charset="0"/>
              </a:rPr>
              <a:t>Der </a:t>
            </a:r>
            <a:r>
              <a:rPr lang="de-DE" b="1" dirty="0" err="1">
                <a:latin typeface="Century Gothic" panose="020B0502020202020204" pitchFamily="34" charset="0"/>
              </a:rPr>
              <a:t>Quali</a:t>
            </a:r>
            <a:r>
              <a:rPr lang="de-DE" b="1" dirty="0">
                <a:latin typeface="Century Gothic" panose="020B0502020202020204" pitchFamily="34" charset="0"/>
              </a:rPr>
              <a:t> darf nur noch </a:t>
            </a:r>
            <a:r>
              <a:rPr lang="de-DE" b="1" dirty="0">
                <a:solidFill>
                  <a:srgbClr val="C00000"/>
                </a:solidFill>
                <a:latin typeface="Century Gothic" panose="020B0502020202020204" pitchFamily="34" charset="0"/>
              </a:rPr>
              <a:t>insgesamt 2x angetreten/versucht </a:t>
            </a:r>
            <a:r>
              <a:rPr lang="de-DE" b="1" dirty="0">
                <a:latin typeface="Century Gothic" panose="020B0502020202020204" pitchFamily="34" charset="0"/>
              </a:rPr>
              <a:t>werden.</a:t>
            </a:r>
          </a:p>
          <a:p>
            <a:r>
              <a:rPr lang="de-DE" b="1" dirty="0">
                <a:latin typeface="Century Gothic" panose="020B0502020202020204" pitchFamily="34" charset="0"/>
                <a:sym typeface="Wingdings" panose="05000000000000000000" pitchFamily="2" charset="2"/>
              </a:rPr>
              <a:t>	 Bestätigung hierüber bei Abgabe der geforderten Unterlagen zur </a:t>
            </a:r>
            <a:br>
              <a:rPr lang="de-DE" b="1" dirty="0">
                <a:latin typeface="Century Gothic" panose="020B0502020202020204" pitchFamily="34" charset="0"/>
                <a:sym typeface="Wingdings" panose="05000000000000000000" pitchFamily="2" charset="2"/>
              </a:rPr>
            </a:br>
            <a:r>
              <a:rPr lang="de-DE" b="1" dirty="0">
                <a:latin typeface="Century Gothic" panose="020B0502020202020204" pitchFamily="34" charset="0"/>
                <a:sym typeface="Wingdings" panose="05000000000000000000" pitchFamily="2" charset="2"/>
              </a:rPr>
              <a:t>	     Anmeldung als externer Prüfling am Schulstandort.</a:t>
            </a:r>
            <a:endParaRPr lang="de-DE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696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57200" y="0"/>
            <a:ext cx="612184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0" b="99042" l="1773" r="24255">
                        <a14:foregroundMark x1="12087" y1="73482" x2="13940" y2="6581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00" t="6049" r="75583"/>
          <a:stretch/>
        </p:blipFill>
        <p:spPr>
          <a:xfrm>
            <a:off x="10329620" y="268684"/>
            <a:ext cx="1661102" cy="1740379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0" y="1348353"/>
            <a:ext cx="10329620" cy="1549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3437" y="0"/>
            <a:ext cx="8736617" cy="617256"/>
          </a:xfrm>
        </p:spPr>
        <p:txBody>
          <a:bodyPr>
            <a:normAutofit fontScale="90000"/>
          </a:bodyPr>
          <a:lstStyle/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Z</a:t>
            </a:r>
            <a:r>
              <a:rPr lang="de-DE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entral</a:t>
            </a:r>
            <a:r>
              <a:rPr lang="de-DE" sz="3600" b="1" dirty="0">
                <a:latin typeface="Century Gothic" panose="020B0502020202020204" pitchFamily="34" charset="0"/>
              </a:rPr>
              <a:t> </a:t>
            </a:r>
            <a:r>
              <a:rPr lang="de-DE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gestellte Prüfungen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57939" y="587932"/>
            <a:ext cx="901226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900" b="1" dirty="0">
                <a:latin typeface="Century Gothic" panose="020B0502020202020204" pitchFamily="34" charset="0"/>
                <a:ea typeface="+mj-ea"/>
                <a:cs typeface="+mj-cs"/>
              </a:rPr>
              <a:t>Deutsch / </a:t>
            </a:r>
            <a:r>
              <a:rPr lang="de-DE" sz="4900" b="1" dirty="0" err="1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DaZ</a:t>
            </a:r>
            <a:r>
              <a:rPr lang="de-DE" sz="49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de-DE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Deutsch als Zweitsprache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622896" y="1737400"/>
            <a:ext cx="501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Bearbeitungszeit:		195</a:t>
            </a:r>
            <a:r>
              <a:rPr lang="de-DE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de-DE" dirty="0">
                <a:latin typeface="Century Gothic" panose="020B0502020202020204" pitchFamily="34" charset="0"/>
              </a:rPr>
              <a:t>Min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622895" y="2198969"/>
            <a:ext cx="893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Prüfungsinhalte umfassen den kompletten Stoff der 9. Jahrgangsstufe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622895" y="3283881"/>
            <a:ext cx="322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Die Prüfung teilt sich auf in: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 rot="16200000">
            <a:off x="-1028629" y="4868171"/>
            <a:ext cx="3626069" cy="601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Zentral gestellt</a:t>
            </a:r>
            <a:endParaRPr lang="de-DE" sz="36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622895" y="3745450"/>
            <a:ext cx="79473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4 Bereiche: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  	Teil A: Zuhören</a:t>
            </a:r>
          </a:p>
          <a:p>
            <a:r>
              <a:rPr lang="de-DE" dirty="0">
                <a:latin typeface="Century Gothic" panose="020B0502020202020204" pitchFamily="34" charset="0"/>
              </a:rPr>
              <a:t>		Hörverstehen</a:t>
            </a:r>
          </a:p>
          <a:p>
            <a:r>
              <a:rPr lang="de-DE" dirty="0">
                <a:latin typeface="Century Gothic" panose="020B0502020202020204" pitchFamily="34" charset="0"/>
              </a:rPr>
              <a:t>  	Teil B: Sprachgebrauch</a:t>
            </a:r>
          </a:p>
          <a:p>
            <a:r>
              <a:rPr lang="de-DE" dirty="0">
                <a:latin typeface="Century Gothic" panose="020B0502020202020204" pitchFamily="34" charset="0"/>
              </a:rPr>
              <a:t>		Rechtschreibung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		Sprachbetrachtung </a:t>
            </a:r>
          </a:p>
          <a:p>
            <a:r>
              <a:rPr lang="de-DE" dirty="0">
                <a:latin typeface="Century Gothic" panose="020B0502020202020204" pitchFamily="34" charset="0"/>
              </a:rPr>
              <a:t>  	Teil C: Lesen</a:t>
            </a:r>
          </a:p>
          <a:p>
            <a:r>
              <a:rPr lang="de-DE" dirty="0">
                <a:latin typeface="Century Gothic" panose="020B0502020202020204" pitchFamily="34" charset="0"/>
              </a:rPr>
              <a:t>		Leseaufgaben</a:t>
            </a:r>
          </a:p>
          <a:p>
            <a:r>
              <a:rPr lang="de-DE" dirty="0">
                <a:latin typeface="Century Gothic" panose="020B0502020202020204" pitchFamily="34" charset="0"/>
              </a:rPr>
              <a:t> 	Teil D: Schreiben</a:t>
            </a:r>
          </a:p>
          <a:p>
            <a:r>
              <a:rPr lang="de-DE" dirty="0">
                <a:latin typeface="Century Gothic" panose="020B0502020202020204" pitchFamily="34" charset="0"/>
              </a:rPr>
              <a:t>		Schreibaufgaben </a:t>
            </a:r>
            <a:endParaRPr lang="de-DE" sz="1700" dirty="0">
              <a:latin typeface="Century Gothic" panose="020B0502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622895" y="2642661"/>
            <a:ext cx="893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Century Gothic" panose="020B0502020202020204" pitchFamily="34" charset="0"/>
              </a:rPr>
              <a:t>Die Verwendung eines Wörterbuches ist in allen Bereichen erlaubt.</a:t>
            </a:r>
          </a:p>
        </p:txBody>
      </p:sp>
      <p:cxnSp>
        <p:nvCxnSpPr>
          <p:cNvPr id="15" name="Gerader Verbinder 14"/>
          <p:cNvCxnSpPr/>
          <p:nvPr/>
        </p:nvCxnSpPr>
        <p:spPr>
          <a:xfrm flipV="1">
            <a:off x="1372563" y="3182014"/>
            <a:ext cx="9711704" cy="2572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727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57200" y="0"/>
            <a:ext cx="612184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0" b="99042" l="1773" r="24255">
                        <a14:foregroundMark x1="12087" y1="73482" x2="13940" y2="6581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00" t="6049" r="75583"/>
          <a:stretch/>
        </p:blipFill>
        <p:spPr>
          <a:xfrm>
            <a:off x="10329620" y="268684"/>
            <a:ext cx="1661102" cy="1740379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0" y="1348353"/>
            <a:ext cx="10329620" cy="1549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3437" y="0"/>
            <a:ext cx="8736617" cy="617256"/>
          </a:xfrm>
        </p:spPr>
        <p:txBody>
          <a:bodyPr>
            <a:normAutofit fontScale="90000"/>
          </a:bodyPr>
          <a:lstStyle/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Z</a:t>
            </a:r>
            <a:r>
              <a:rPr lang="de-DE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entral</a:t>
            </a:r>
            <a:r>
              <a:rPr lang="de-DE" sz="3600" b="1" dirty="0">
                <a:latin typeface="Century Gothic" panose="020B0502020202020204" pitchFamily="34" charset="0"/>
              </a:rPr>
              <a:t> </a:t>
            </a:r>
            <a:r>
              <a:rPr lang="de-DE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gestellte Prüfungen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57939" y="587932"/>
            <a:ext cx="901226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9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Deutsch</a:t>
            </a:r>
            <a:r>
              <a:rPr lang="de-DE" sz="4900" b="1" dirty="0">
                <a:latin typeface="Century Gothic" panose="020B0502020202020204" pitchFamily="34" charset="0"/>
                <a:ea typeface="+mj-ea"/>
                <a:cs typeface="+mj-cs"/>
              </a:rPr>
              <a:t> / </a:t>
            </a:r>
            <a:r>
              <a:rPr lang="de-DE" sz="4900" b="1" dirty="0" err="1">
                <a:latin typeface="Century Gothic" panose="020B0502020202020204" pitchFamily="34" charset="0"/>
                <a:ea typeface="+mj-ea"/>
                <a:cs typeface="+mj-cs"/>
              </a:rPr>
              <a:t>DaZ</a:t>
            </a:r>
            <a:r>
              <a:rPr lang="de-DE" sz="4900" b="1" dirty="0"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de-DE" b="1" dirty="0">
                <a:latin typeface="Century Gothic" panose="020B0502020202020204" pitchFamily="34" charset="0"/>
                <a:ea typeface="+mj-ea"/>
                <a:cs typeface="+mj-cs"/>
              </a:rPr>
              <a:t>Deutsch als Zweitsprache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247692" y="1588616"/>
            <a:ext cx="957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Voraussetzung:</a:t>
            </a:r>
            <a:r>
              <a:rPr lang="de-DE" dirty="0">
                <a:latin typeface="Century Gothic" panose="020B0502020202020204" pitchFamily="34" charset="0"/>
              </a:rPr>
              <a:t> Nichtdeutsche Muttersprache, weniger als 6 Jahre Schulbesuch in D.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247692" y="2142460"/>
            <a:ext cx="322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Die Prüfung teilt sich auf in: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247692" y="3065176"/>
            <a:ext cx="469133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dirty="0">
                <a:solidFill>
                  <a:srgbClr val="FF0000"/>
                </a:solidFill>
                <a:latin typeface="Century Gothic" panose="020B0502020202020204" pitchFamily="34" charset="0"/>
              </a:rPr>
              <a:t>Für alle Bereiche ist ein zweisprachiges Wörterbuch erlaubt.</a:t>
            </a:r>
          </a:p>
          <a:p>
            <a:endParaRPr lang="de-DE" sz="1700" dirty="0">
              <a:latin typeface="Century Gothic" panose="020B0502020202020204" pitchFamily="34" charset="0"/>
            </a:endParaRPr>
          </a:p>
          <a:p>
            <a:r>
              <a:rPr lang="de-DE" sz="1700" dirty="0">
                <a:latin typeface="Century Gothic" panose="020B0502020202020204" pitchFamily="34" charset="0"/>
              </a:rPr>
              <a:t>4 Bereiche:</a:t>
            </a:r>
            <a:br>
              <a:rPr lang="de-DE" sz="1700" dirty="0">
                <a:latin typeface="Century Gothic" panose="020B0502020202020204" pitchFamily="34" charset="0"/>
              </a:rPr>
            </a:br>
            <a:r>
              <a:rPr lang="de-DE" sz="1700" dirty="0">
                <a:latin typeface="Century Gothic" panose="020B0502020202020204" pitchFamily="34" charset="0"/>
              </a:rPr>
              <a:t>  A: Zuhören</a:t>
            </a:r>
          </a:p>
          <a:p>
            <a:r>
              <a:rPr lang="de-DE" sz="1700" dirty="0">
                <a:latin typeface="Century Gothic" panose="020B0502020202020204" pitchFamily="34" charset="0"/>
              </a:rPr>
              <a:t>  B: Sprachgebrauch – Sprachbetrachtung</a:t>
            </a:r>
          </a:p>
          <a:p>
            <a:r>
              <a:rPr lang="de-DE" sz="1700" dirty="0">
                <a:latin typeface="Century Gothic" panose="020B0502020202020204" pitchFamily="34" charset="0"/>
              </a:rPr>
              <a:t>      Sprachgebrauch – Rechtschreiben</a:t>
            </a:r>
          </a:p>
          <a:p>
            <a:r>
              <a:rPr lang="de-DE" sz="1700" dirty="0">
                <a:latin typeface="Century Gothic" panose="020B0502020202020204" pitchFamily="34" charset="0"/>
              </a:rPr>
              <a:t>  C: Lesen</a:t>
            </a:r>
          </a:p>
          <a:p>
            <a:r>
              <a:rPr lang="de-DE" sz="1700" dirty="0">
                <a:latin typeface="Century Gothic" panose="020B0502020202020204" pitchFamily="34" charset="0"/>
              </a:rPr>
              <a:t>  D: Schreiben </a:t>
            </a:r>
            <a:br>
              <a:rPr lang="de-DE" sz="1700" dirty="0">
                <a:latin typeface="Century Gothic" panose="020B0502020202020204" pitchFamily="34" charset="0"/>
              </a:rPr>
            </a:br>
            <a:r>
              <a:rPr lang="de-DE" sz="1700" dirty="0">
                <a:latin typeface="Century Gothic" panose="020B0502020202020204" pitchFamily="34" charset="0"/>
              </a:rPr>
              <a:t>      (Wahl zwischen 2 Aufgabengruppen)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247959" y="2511485"/>
            <a:ext cx="440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schriftliche Prüfung	Zeit: 150 Min.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390955" y="2527538"/>
            <a:ext cx="4769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mündliche Prüfung	Zeit: 15 Min.</a:t>
            </a:r>
          </a:p>
        </p:txBody>
      </p:sp>
      <p:cxnSp>
        <p:nvCxnSpPr>
          <p:cNvPr id="14" name="Gerader Verbinder 13"/>
          <p:cNvCxnSpPr/>
          <p:nvPr/>
        </p:nvCxnSpPr>
        <p:spPr>
          <a:xfrm flipV="1">
            <a:off x="1353312" y="2921065"/>
            <a:ext cx="9711704" cy="2572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6117336" y="3101453"/>
            <a:ext cx="6074664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dirty="0">
                <a:latin typeface="Century Gothic" panose="020B0502020202020204" pitchFamily="34" charset="0"/>
              </a:rPr>
              <a:t>Teil 1: Einführungsgespräch (ca. 2 Min)</a:t>
            </a:r>
          </a:p>
          <a:p>
            <a:r>
              <a:rPr lang="de-DE" dirty="0">
                <a:latin typeface="Century Gothic" panose="020B0502020202020204" pitchFamily="34" charset="0"/>
              </a:rPr>
              <a:t>          </a:t>
            </a:r>
            <a:r>
              <a:rPr lang="de-DE" sz="1400" dirty="0">
                <a:latin typeface="Century Gothic" panose="020B0502020202020204" pitchFamily="34" charset="0"/>
              </a:rPr>
              <a:t>Aussprache, Blickkontakt, Sprechflüssigkeit,</a:t>
            </a:r>
          </a:p>
          <a:p>
            <a:r>
              <a:rPr lang="de-DE" sz="1400" dirty="0">
                <a:latin typeface="Century Gothic" panose="020B0502020202020204" pitchFamily="34" charset="0"/>
              </a:rPr>
              <a:t>             Kommunikationsfähigkeit</a:t>
            </a:r>
          </a:p>
          <a:p>
            <a:r>
              <a:rPr lang="de-DE" sz="1700" dirty="0">
                <a:latin typeface="Century Gothic" panose="020B0502020202020204" pitchFamily="34" charset="0"/>
              </a:rPr>
              <a:t>Teil 2: vorbereitetes Kurzreferat + Fragen (5 Min)</a:t>
            </a:r>
          </a:p>
          <a:p>
            <a:r>
              <a:rPr lang="de-DE" dirty="0">
                <a:latin typeface="Century Gothic" panose="020B0502020202020204" pitchFamily="34" charset="0"/>
              </a:rPr>
              <a:t>           </a:t>
            </a:r>
            <a:r>
              <a:rPr lang="de-DE" sz="1400" dirty="0">
                <a:latin typeface="Century Gothic" panose="020B0502020202020204" pitchFamily="34" charset="0"/>
              </a:rPr>
              <a:t>Thema frei</a:t>
            </a:r>
            <a:br>
              <a:rPr lang="de-DE" sz="1400" dirty="0">
                <a:latin typeface="Century Gothic" panose="020B0502020202020204" pitchFamily="34" charset="0"/>
              </a:rPr>
            </a:br>
            <a:r>
              <a:rPr lang="de-DE" sz="1400" dirty="0">
                <a:latin typeface="Century Gothic" panose="020B0502020202020204" pitchFamily="34" charset="0"/>
              </a:rPr>
              <a:t>              Inhalt, Wortschatz, Satzstruktur, Kommunikationsfähigkeit               </a:t>
            </a:r>
            <a:br>
              <a:rPr lang="de-DE" sz="1400" dirty="0">
                <a:latin typeface="Century Gothic" panose="020B0502020202020204" pitchFamily="34" charset="0"/>
              </a:rPr>
            </a:br>
            <a:r>
              <a:rPr lang="de-DE" sz="1400" dirty="0">
                <a:latin typeface="Century Gothic" panose="020B0502020202020204" pitchFamily="34" charset="0"/>
              </a:rPr>
              <a:t>              (frei, flüssig, verständlich, Zeitmanagement, Präsentation,</a:t>
            </a:r>
          </a:p>
          <a:p>
            <a:r>
              <a:rPr lang="de-DE" sz="1400" dirty="0">
                <a:latin typeface="Century Gothic" panose="020B0502020202020204" pitchFamily="34" charset="0"/>
              </a:rPr>
              <a:t>              Nachfragen)</a:t>
            </a:r>
          </a:p>
          <a:p>
            <a:r>
              <a:rPr lang="de-DE" sz="1700" dirty="0">
                <a:latin typeface="Century Gothic" panose="020B0502020202020204" pitchFamily="34" charset="0"/>
              </a:rPr>
              <a:t>Teil 3: Themenbezogener Vortrag mit Impuls (4 Min)</a:t>
            </a:r>
            <a:br>
              <a:rPr lang="de-DE" sz="1700" dirty="0">
                <a:latin typeface="Century Gothic" panose="020B0502020202020204" pitchFamily="34" charset="0"/>
              </a:rPr>
            </a:br>
            <a:r>
              <a:rPr lang="de-DE" sz="1700" dirty="0">
                <a:latin typeface="Century Gothic" panose="020B0502020202020204" pitchFamily="34" charset="0"/>
              </a:rPr>
              <a:t>           </a:t>
            </a:r>
            <a:r>
              <a:rPr lang="de-DE" sz="1400" dirty="0">
                <a:latin typeface="Century Gothic" panose="020B0502020202020204" pitchFamily="34" charset="0"/>
              </a:rPr>
              <a:t>Erfassung d. Inhalts, Fachwortschatz, </a:t>
            </a:r>
            <a:r>
              <a:rPr lang="de-DE" sz="1400" dirty="0" err="1">
                <a:latin typeface="Century Gothic" panose="020B0502020202020204" pitchFamily="34" charset="0"/>
              </a:rPr>
              <a:t>sprachl</a:t>
            </a:r>
            <a:r>
              <a:rPr lang="de-DE" sz="1400" dirty="0">
                <a:latin typeface="Century Gothic" panose="020B0502020202020204" pitchFamily="34" charset="0"/>
              </a:rPr>
              <a:t>. Vielfalt,  </a:t>
            </a:r>
            <a:br>
              <a:rPr lang="de-DE" sz="1400" dirty="0">
                <a:latin typeface="Century Gothic" panose="020B0502020202020204" pitchFamily="34" charset="0"/>
              </a:rPr>
            </a:br>
            <a:r>
              <a:rPr lang="de-DE" sz="1400" dirty="0">
                <a:latin typeface="Century Gothic" panose="020B0502020202020204" pitchFamily="34" charset="0"/>
              </a:rPr>
              <a:t>              Begründung der Ansichten</a:t>
            </a:r>
          </a:p>
          <a:p>
            <a:r>
              <a:rPr lang="de-DE" sz="1700" dirty="0">
                <a:latin typeface="Century Gothic" panose="020B0502020202020204" pitchFamily="34" charset="0"/>
              </a:rPr>
              <a:t>Teil 4: Rollenspiel mit Rollenkarten (4 Min)</a:t>
            </a:r>
          </a:p>
          <a:p>
            <a:r>
              <a:rPr lang="de-DE" sz="1400" dirty="0">
                <a:latin typeface="Century Gothic" panose="020B0502020202020204" pitchFamily="34" charset="0"/>
              </a:rPr>
              <a:t>              Umsetzung d. Rolle, Wortschatz, Sie-Formulierungen, Ein-</a:t>
            </a:r>
            <a:br>
              <a:rPr lang="de-DE" sz="1400" dirty="0">
                <a:latin typeface="Century Gothic" panose="020B0502020202020204" pitchFamily="34" charset="0"/>
              </a:rPr>
            </a:br>
            <a:r>
              <a:rPr lang="de-DE" sz="1400" dirty="0">
                <a:latin typeface="Century Gothic" panose="020B0502020202020204" pitchFamily="34" charset="0"/>
              </a:rPr>
              <a:t>              gehen auf Fragen, Redebeiträge, Kommunikationsfähigkeit</a:t>
            </a: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 rot="16200000">
            <a:off x="-1028629" y="4868171"/>
            <a:ext cx="3626069" cy="601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Zentral gestellt</a:t>
            </a:r>
            <a:endParaRPr lang="de-DE" sz="36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477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57200" y="0"/>
            <a:ext cx="612184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0" b="99042" l="1773" r="24255">
                        <a14:foregroundMark x1="12087" y1="73482" x2="13940" y2="6581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00" t="6049" r="75583"/>
          <a:stretch/>
        </p:blipFill>
        <p:spPr>
          <a:xfrm>
            <a:off x="10329620" y="268684"/>
            <a:ext cx="1661102" cy="1740379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0" y="1348353"/>
            <a:ext cx="10329620" cy="1549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3437" y="0"/>
            <a:ext cx="8736617" cy="617256"/>
          </a:xfrm>
        </p:spPr>
        <p:txBody>
          <a:bodyPr>
            <a:normAutofit fontScale="90000"/>
          </a:bodyPr>
          <a:lstStyle/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Z</a:t>
            </a:r>
            <a:r>
              <a:rPr lang="de-DE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entral</a:t>
            </a:r>
            <a:r>
              <a:rPr lang="de-DE" sz="3600" b="1" dirty="0">
                <a:latin typeface="Century Gothic" panose="020B0502020202020204" pitchFamily="34" charset="0"/>
              </a:rPr>
              <a:t> </a:t>
            </a:r>
            <a:r>
              <a:rPr lang="de-DE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gestellte Prüfungen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73437" y="587932"/>
            <a:ext cx="495156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900" b="1" dirty="0">
                <a:latin typeface="Century Gothic" panose="020B0502020202020204" pitchFamily="34" charset="0"/>
                <a:ea typeface="+mj-ea"/>
                <a:cs typeface="+mj-cs"/>
              </a:rPr>
              <a:t>Mathematik 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27473" t="17036" r="31613" b="14304"/>
          <a:stretch/>
        </p:blipFill>
        <p:spPr>
          <a:xfrm>
            <a:off x="9737210" y="5196446"/>
            <a:ext cx="821411" cy="83690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55" b="94030" l="9783" r="92391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9818">
            <a:off x="10447779" y="5085312"/>
            <a:ext cx="1454391" cy="105917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622896" y="1737400"/>
            <a:ext cx="501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Bearbeitungszeit:		120 Min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622896" y="2775099"/>
            <a:ext cx="322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Die Prüfung teilt sich auf in: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622896" y="3421334"/>
            <a:ext cx="34536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Teil A</a:t>
            </a:r>
            <a:r>
              <a:rPr lang="de-DE" dirty="0">
                <a:latin typeface="Century Gothic" panose="020B0502020202020204" pitchFamily="34" charset="0"/>
              </a:rPr>
              <a:t>		Zeit:   30 Min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Kopfrechenteil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Bearbeitung </a:t>
            </a:r>
            <a:r>
              <a:rPr lang="de-DE" b="1" dirty="0">
                <a:latin typeface="Century Gothic" panose="020B0502020202020204" pitchFamily="34" charset="0"/>
              </a:rPr>
              <a:t>ohne</a:t>
            </a:r>
            <a:r>
              <a:rPr lang="de-DE" dirty="0">
                <a:latin typeface="Century Gothic" panose="020B0502020202020204" pitchFamily="34" charset="0"/>
              </a:rPr>
              <a:t> Taschenrechner und </a:t>
            </a:r>
            <a:r>
              <a:rPr lang="de-DE" b="1" dirty="0">
                <a:latin typeface="Century Gothic" panose="020B0502020202020204" pitchFamily="34" charset="0"/>
              </a:rPr>
              <a:t>ohne</a:t>
            </a:r>
          </a:p>
          <a:p>
            <a:r>
              <a:rPr lang="de-DE" dirty="0">
                <a:latin typeface="Century Gothic" panose="020B0502020202020204" pitchFamily="34" charset="0"/>
              </a:rPr>
              <a:t>Formelsammlung</a:t>
            </a:r>
          </a:p>
          <a:p>
            <a:endParaRPr lang="de-DE" dirty="0">
              <a:latin typeface="Century Gothic" panose="020B0502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630010" y="3429000"/>
            <a:ext cx="34536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Teil B</a:t>
            </a:r>
            <a:r>
              <a:rPr lang="de-DE" dirty="0">
                <a:latin typeface="Century Gothic" panose="020B0502020202020204" pitchFamily="34" charset="0"/>
              </a:rPr>
              <a:t>		Zeit:    70 Min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Aus zwei zu wählenden Bereichen wird einer vorab ausgewählt und bearbeitet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Bearbeitung erfolgt </a:t>
            </a:r>
            <a:r>
              <a:rPr lang="de-DE" b="1" dirty="0">
                <a:latin typeface="Century Gothic" panose="020B0502020202020204" pitchFamily="34" charset="0"/>
              </a:rPr>
              <a:t>mit</a:t>
            </a:r>
            <a:r>
              <a:rPr lang="de-DE" dirty="0">
                <a:latin typeface="Century Gothic" panose="020B0502020202020204" pitchFamily="34" charset="0"/>
              </a:rPr>
              <a:t> Taschenrechner, </a:t>
            </a:r>
            <a:r>
              <a:rPr lang="de-DE" b="1" dirty="0">
                <a:latin typeface="Century Gothic" panose="020B0502020202020204" pitchFamily="34" charset="0"/>
              </a:rPr>
              <a:t>mit</a:t>
            </a:r>
            <a:r>
              <a:rPr lang="de-DE" dirty="0">
                <a:latin typeface="Century Gothic" panose="020B0502020202020204" pitchFamily="34" charset="0"/>
              </a:rPr>
              <a:t> Formelsammlung, mit Zirkel und Bleistift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9628219" y="3429000"/>
            <a:ext cx="20342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entury Gothic" panose="020B0502020202020204" pitchFamily="34" charset="0"/>
              </a:rPr>
              <a:t>Wichtig:</a:t>
            </a:r>
          </a:p>
          <a:p>
            <a:r>
              <a:rPr lang="de-DE" dirty="0">
                <a:solidFill>
                  <a:srgbClr val="FF0000"/>
                </a:solidFill>
                <a:latin typeface="Century Gothic" panose="020B0502020202020204" pitchFamily="34" charset="0"/>
              </a:rPr>
              <a:t>Taschenrechner mit folgender Funktion sind </a:t>
            </a:r>
            <a:r>
              <a:rPr lang="de-DE" b="1" dirty="0">
                <a:solidFill>
                  <a:srgbClr val="FF0000"/>
                </a:solidFill>
                <a:latin typeface="Century Gothic" panose="020B0502020202020204" pitchFamily="34" charset="0"/>
              </a:rPr>
              <a:t>nicht</a:t>
            </a:r>
            <a:r>
              <a:rPr lang="de-DE" dirty="0">
                <a:solidFill>
                  <a:srgbClr val="FF0000"/>
                </a:solidFill>
                <a:latin typeface="Century Gothic" panose="020B0502020202020204" pitchFamily="34" charset="0"/>
              </a:rPr>
              <a:t> zur Prüfung </a:t>
            </a:r>
            <a:r>
              <a:rPr lang="de-DE" b="1" dirty="0">
                <a:solidFill>
                  <a:srgbClr val="FF0000"/>
                </a:solidFill>
                <a:latin typeface="Century Gothic" panose="020B0502020202020204" pitchFamily="34" charset="0"/>
              </a:rPr>
              <a:t>zugelassen</a:t>
            </a:r>
            <a:r>
              <a:rPr lang="de-DE" b="1" dirty="0">
                <a:latin typeface="Century Gothic" panose="020B0502020202020204" pitchFamily="34" charset="0"/>
              </a:rPr>
              <a:t>!</a:t>
            </a:r>
          </a:p>
        </p:txBody>
      </p:sp>
      <p:cxnSp>
        <p:nvCxnSpPr>
          <p:cNvPr id="15" name="Gerader Verbinder 14"/>
          <p:cNvCxnSpPr/>
          <p:nvPr/>
        </p:nvCxnSpPr>
        <p:spPr>
          <a:xfrm flipV="1">
            <a:off x="1622896" y="3812798"/>
            <a:ext cx="7355566" cy="1081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1622895" y="2198969"/>
            <a:ext cx="893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Prüfungsinhalte umfassen den kompletten Stoff der 9. Jahrgangsstufe</a:t>
            </a: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 rot="16200000">
            <a:off x="-1028629" y="4868171"/>
            <a:ext cx="3626069" cy="601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Zentral gestellt</a:t>
            </a:r>
            <a:endParaRPr lang="de-DE" sz="36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998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57200" y="0"/>
            <a:ext cx="612184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0" b="99042" l="1773" r="24255">
                        <a14:foregroundMark x1="12087" y1="73482" x2="13940" y2="6581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00" t="6049" r="75583"/>
          <a:stretch/>
        </p:blipFill>
        <p:spPr>
          <a:xfrm>
            <a:off x="10329620" y="268684"/>
            <a:ext cx="1661102" cy="1740379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0" y="1348353"/>
            <a:ext cx="10329620" cy="1549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3437" y="0"/>
            <a:ext cx="8736617" cy="617256"/>
          </a:xfrm>
        </p:spPr>
        <p:txBody>
          <a:bodyPr>
            <a:normAutofit fontScale="90000"/>
          </a:bodyPr>
          <a:lstStyle/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Z</a:t>
            </a:r>
            <a:r>
              <a:rPr lang="de-DE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entral</a:t>
            </a:r>
            <a:r>
              <a:rPr lang="de-DE" sz="3600" b="1" dirty="0">
                <a:latin typeface="Century Gothic" panose="020B0502020202020204" pitchFamily="34" charset="0"/>
              </a:rPr>
              <a:t> </a:t>
            </a:r>
            <a:r>
              <a:rPr lang="de-DE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gestellte Prüfungen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97238" y="587932"/>
            <a:ext cx="298342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900" b="1" dirty="0">
                <a:latin typeface="Century Gothic" panose="020B0502020202020204" pitchFamily="34" charset="0"/>
                <a:ea typeface="+mj-ea"/>
                <a:cs typeface="+mj-cs"/>
              </a:rPr>
              <a:t>Englisch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915427" y="2505999"/>
            <a:ext cx="374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mündlicher Teil		15 Min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955264" y="2523449"/>
            <a:ext cx="389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schriftlicher Teil		120 Min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622895" y="1548517"/>
            <a:ext cx="893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Prüfungsinhalte umfassen den kompletten Stoff der 9. Jahrgangsstufe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622895" y="2018702"/>
            <a:ext cx="322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Die Prüfung teilt sich auf in: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526584" y="3058941"/>
            <a:ext cx="48572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„</a:t>
            </a:r>
            <a:r>
              <a:rPr lang="de-DE" dirty="0" err="1">
                <a:latin typeface="Century Gothic" panose="020B0502020202020204" pitchFamily="34" charset="0"/>
              </a:rPr>
              <a:t>Opening</a:t>
            </a:r>
            <a:r>
              <a:rPr lang="de-DE" dirty="0">
                <a:latin typeface="Century Gothic" panose="020B0502020202020204" pitchFamily="34" charset="0"/>
              </a:rPr>
              <a:t> Talk“ </a:t>
            </a:r>
            <a:r>
              <a:rPr lang="de-DE" sz="1600" dirty="0">
                <a:latin typeface="Century Gothic" panose="020B0502020202020204" pitchFamily="34" charset="0"/>
              </a:rPr>
              <a:t>(</a:t>
            </a:r>
            <a:r>
              <a:rPr lang="de-DE" sz="1600" dirty="0" err="1">
                <a:latin typeface="Century Gothic" panose="020B0502020202020204" pitchFamily="34" charset="0"/>
              </a:rPr>
              <a:t>unbewertet</a:t>
            </a:r>
            <a:r>
              <a:rPr lang="de-DE" sz="1600" dirty="0">
                <a:latin typeface="Century Gothic" panose="020B0502020202020204" pitchFamily="34" charset="0"/>
              </a:rPr>
              <a:t>)</a:t>
            </a:r>
            <a:endParaRPr lang="de-DE" dirty="0">
              <a:latin typeface="Century Gothic" panose="020B0502020202020204" pitchFamily="34" charset="0"/>
            </a:endParaRP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Teil A: Picture-</a:t>
            </a:r>
            <a:r>
              <a:rPr lang="de-DE" dirty="0" err="1">
                <a:latin typeface="Century Gothic" panose="020B0502020202020204" pitchFamily="34" charset="0"/>
              </a:rPr>
              <a:t>based</a:t>
            </a:r>
            <a:r>
              <a:rPr lang="de-DE" dirty="0">
                <a:latin typeface="Century Gothic" panose="020B0502020202020204" pitchFamily="34" charset="0"/>
              </a:rPr>
              <a:t> Interview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	</a:t>
            </a:r>
            <a:r>
              <a:rPr lang="de-DE" sz="1600" dirty="0">
                <a:latin typeface="Century Gothic" panose="020B0502020202020204" pitchFamily="34" charset="0"/>
              </a:rPr>
              <a:t>Teilnahme an Gesprächen</a:t>
            </a:r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Teil B: Topic-</a:t>
            </a:r>
            <a:r>
              <a:rPr lang="de-DE" dirty="0" err="1">
                <a:latin typeface="Century Gothic" panose="020B0502020202020204" pitchFamily="34" charset="0"/>
              </a:rPr>
              <a:t>based</a:t>
            </a:r>
            <a:r>
              <a:rPr lang="de-DE" dirty="0">
                <a:latin typeface="Century Gothic" panose="020B0502020202020204" pitchFamily="34" charset="0"/>
              </a:rPr>
              <a:t> Talk</a:t>
            </a:r>
          </a:p>
          <a:p>
            <a:r>
              <a:rPr lang="de-DE" dirty="0">
                <a:latin typeface="Century Gothic" panose="020B0502020202020204" pitchFamily="34" charset="0"/>
              </a:rPr>
              <a:t>	</a:t>
            </a:r>
            <a:r>
              <a:rPr lang="de-DE" sz="1600" dirty="0">
                <a:latin typeface="Century Gothic" panose="020B0502020202020204" pitchFamily="34" charset="0"/>
              </a:rPr>
              <a:t>Zusammenhängendes Sprechen</a:t>
            </a:r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Teil C: Sprachmittlung</a:t>
            </a:r>
          </a:p>
          <a:p>
            <a:r>
              <a:rPr lang="de-DE" dirty="0">
                <a:latin typeface="Century Gothic" panose="020B0502020202020204" pitchFamily="34" charset="0"/>
              </a:rPr>
              <a:t>	</a:t>
            </a:r>
            <a:r>
              <a:rPr lang="de-DE" sz="1600" dirty="0">
                <a:latin typeface="Century Gothic" panose="020B0502020202020204" pitchFamily="34" charset="0"/>
              </a:rPr>
              <a:t>Dolmetschen</a:t>
            </a:r>
          </a:p>
          <a:p>
            <a:r>
              <a:rPr lang="de-DE" dirty="0">
                <a:latin typeface="Century Gothic" panose="020B0502020202020204" pitchFamily="34" charset="0"/>
              </a:rPr>
              <a:t>Sprache: Bewertung der Sprachproduktion und –verstehen in den drei Teilen A, B, C</a:t>
            </a:r>
          </a:p>
          <a:p>
            <a:endParaRPr lang="de-DE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6" name="Gerader Verbinder 15"/>
          <p:cNvCxnSpPr/>
          <p:nvPr/>
        </p:nvCxnSpPr>
        <p:spPr>
          <a:xfrm flipV="1">
            <a:off x="1622895" y="2961729"/>
            <a:ext cx="9816249" cy="1081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6699183" y="3088732"/>
            <a:ext cx="52915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Hör- und Hörsehverstehen</a:t>
            </a:r>
          </a:p>
          <a:p>
            <a:r>
              <a:rPr lang="de-DE" dirty="0">
                <a:latin typeface="Century Gothic" panose="020B0502020202020204" pitchFamily="34" charset="0"/>
              </a:rPr>
              <a:t>	</a:t>
            </a:r>
            <a:r>
              <a:rPr lang="de-DE" sz="1600" dirty="0">
                <a:latin typeface="Century Gothic" panose="020B0502020202020204" pitchFamily="34" charset="0"/>
              </a:rPr>
              <a:t>Textbearbeitung zu Hörverstehen</a:t>
            </a:r>
          </a:p>
          <a:p>
            <a:r>
              <a:rPr lang="de-DE" dirty="0">
                <a:latin typeface="Century Gothic" panose="020B0502020202020204" pitchFamily="34" charset="0"/>
              </a:rPr>
              <a:t>Sprachgebrauch </a:t>
            </a:r>
            <a:r>
              <a:rPr lang="de-DE" sz="1600" dirty="0">
                <a:latin typeface="Century Gothic" panose="020B0502020202020204" pitchFamily="34" charset="0"/>
              </a:rPr>
              <a:t>(ehemals </a:t>
            </a:r>
            <a:r>
              <a:rPr lang="de-DE" sz="1600" dirty="0" err="1">
                <a:latin typeface="Century Gothic" panose="020B0502020202020204" pitchFamily="34" charset="0"/>
              </a:rPr>
              <a:t>Use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of</a:t>
            </a:r>
            <a:r>
              <a:rPr lang="de-DE" sz="1600" dirty="0">
                <a:latin typeface="Century Gothic" panose="020B0502020202020204" pitchFamily="34" charset="0"/>
              </a:rPr>
              <a:t> English)</a:t>
            </a:r>
          </a:p>
          <a:p>
            <a:r>
              <a:rPr lang="de-DE" dirty="0">
                <a:latin typeface="Century Gothic" panose="020B0502020202020204" pitchFamily="34" charset="0"/>
              </a:rPr>
              <a:t>	</a:t>
            </a:r>
            <a:r>
              <a:rPr lang="de-DE" sz="1600" dirty="0">
                <a:latin typeface="Century Gothic" panose="020B0502020202020204" pitchFamily="34" charset="0"/>
              </a:rPr>
              <a:t>Wortschatz- und Grammatikkenntnisse</a:t>
            </a:r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Leseverstehen</a:t>
            </a:r>
          </a:p>
          <a:p>
            <a:r>
              <a:rPr lang="de-DE" dirty="0">
                <a:latin typeface="Century Gothic" panose="020B0502020202020204" pitchFamily="34" charset="0"/>
              </a:rPr>
              <a:t>	</a:t>
            </a:r>
            <a:r>
              <a:rPr lang="de-DE" sz="1600" dirty="0">
                <a:latin typeface="Century Gothic" panose="020B0502020202020204" pitchFamily="34" charset="0"/>
              </a:rPr>
              <a:t>Aufgabenstellungen zum Leseverständnis</a:t>
            </a:r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Sprachmittlung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	</a:t>
            </a:r>
            <a:r>
              <a:rPr lang="de-DE" sz="1600" dirty="0">
                <a:latin typeface="Century Gothic" panose="020B0502020202020204" pitchFamily="34" charset="0"/>
              </a:rPr>
              <a:t>Textarbeit ins Deutsche wiedergeben</a:t>
            </a:r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Text- und Medienkompetenz</a:t>
            </a:r>
          </a:p>
          <a:p>
            <a:r>
              <a:rPr lang="de-DE" dirty="0">
                <a:latin typeface="Century Gothic" panose="020B0502020202020204" pitchFamily="34" charset="0"/>
              </a:rPr>
              <a:t>	</a:t>
            </a:r>
            <a:r>
              <a:rPr lang="de-DE" sz="1600" dirty="0">
                <a:latin typeface="Century Gothic" panose="020B0502020202020204" pitchFamily="34" charset="0"/>
              </a:rPr>
              <a:t>Text erschließen und Analogtext verfassen</a:t>
            </a:r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Schreiben</a:t>
            </a:r>
          </a:p>
          <a:p>
            <a:r>
              <a:rPr lang="de-DE" dirty="0">
                <a:latin typeface="Century Gothic" panose="020B0502020202020204" pitchFamily="34" charset="0"/>
              </a:rPr>
              <a:t>	</a:t>
            </a:r>
            <a:r>
              <a:rPr lang="de-DE" sz="1600" dirty="0">
                <a:latin typeface="Century Gothic" panose="020B0502020202020204" pitchFamily="34" charset="0"/>
              </a:rPr>
              <a:t>Creative Writing - </a:t>
            </a:r>
            <a:r>
              <a:rPr lang="de-DE" sz="1600" dirty="0" err="1">
                <a:latin typeface="Century Gothic" panose="020B0502020202020204" pitchFamily="34" charset="0"/>
              </a:rPr>
              <a:t>Correspondence</a:t>
            </a:r>
            <a:endParaRPr lang="de-DE" dirty="0">
              <a:latin typeface="Century Gothic" panose="020B0502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699183" y="1939364"/>
            <a:ext cx="41330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Für alle Bereiche ist ein zweisprachiges Wörterbuch erlaubt.</a:t>
            </a: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 rot="16200000">
            <a:off x="-1028629" y="4868171"/>
            <a:ext cx="3626069" cy="601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Zentral gestellt</a:t>
            </a:r>
            <a:endParaRPr lang="de-DE" sz="36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670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57200" y="0"/>
            <a:ext cx="612184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0" b="99042" l="1773" r="24255">
                        <a14:foregroundMark x1="12087" y1="73482" x2="13940" y2="6581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00" t="6049" r="75583"/>
          <a:stretch/>
        </p:blipFill>
        <p:spPr>
          <a:xfrm>
            <a:off x="10329620" y="268684"/>
            <a:ext cx="1661102" cy="1740379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0" y="1356102"/>
            <a:ext cx="10329620" cy="7749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1885" y="286749"/>
            <a:ext cx="9620020" cy="1325563"/>
          </a:xfrm>
        </p:spPr>
        <p:txBody>
          <a:bodyPr>
            <a:normAutofit fontScale="90000"/>
          </a:bodyPr>
          <a:lstStyle/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</a:t>
            </a:r>
            <a:r>
              <a:rPr lang="de-DE" sz="5400" b="1" dirty="0">
                <a:latin typeface="Century Gothic" panose="020B0502020202020204" pitchFamily="34" charset="0"/>
              </a:rPr>
              <a:t>chulintern gestellte Prüfungen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638713" y="1971539"/>
            <a:ext cx="86909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Allgemeine Informationen: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entury Gothic" panose="020B0502020202020204" pitchFamily="34" charset="0"/>
              </a:rPr>
              <a:t>Prüfungsaufgaben werden von der jeweils prüfenden Schule gestellt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entury Gothic" panose="020B0502020202020204" pitchFamily="34" charset="0"/>
              </a:rPr>
              <a:t>Lernskripte zur Vorbereitung auf die jeweils gewählten Prüfungsfächer 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werden zur Verfügung gestellt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entury Gothic" panose="020B0502020202020204" pitchFamily="34" charset="0"/>
              </a:rPr>
              <a:t>Termine werden von der prüfenden Schule festgelegt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entury Gothic" panose="020B0502020202020204" pitchFamily="34" charset="0"/>
              </a:rPr>
              <a:t>Zur Projektprüfung werden verpflichtende Termine mit Anwesenheitspflicht der Prüflinge bekannt gegeben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endParaRPr lang="de-DE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269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57200" y="0"/>
            <a:ext cx="612184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0" b="99042" l="1773" r="24255">
                        <a14:foregroundMark x1="12087" y1="73482" x2="13940" y2="6581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00" t="6049" r="75583"/>
          <a:stretch/>
        </p:blipFill>
        <p:spPr>
          <a:xfrm>
            <a:off x="10329620" y="268684"/>
            <a:ext cx="1661102" cy="1740379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0" y="1348353"/>
            <a:ext cx="10329620" cy="1549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3437" y="0"/>
            <a:ext cx="8736617" cy="617256"/>
          </a:xfrm>
        </p:spPr>
        <p:txBody>
          <a:bodyPr>
            <a:normAutofit fontScale="90000"/>
          </a:bodyPr>
          <a:lstStyle/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S</a:t>
            </a:r>
            <a:r>
              <a:rPr lang="de-DE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chulintern erstellte Prüfungen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12182" y="595682"/>
            <a:ext cx="11058041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900" b="1" dirty="0">
                <a:latin typeface="Century Gothic" panose="020B0502020202020204" pitchFamily="34" charset="0"/>
                <a:ea typeface="+mj-ea"/>
                <a:cs typeface="+mj-cs"/>
              </a:rPr>
              <a:t>Projektprüfungen </a:t>
            </a:r>
            <a:r>
              <a:rPr lang="de-DE" b="1" dirty="0">
                <a:latin typeface="Century Gothic" panose="020B0502020202020204" pitchFamily="34" charset="0"/>
                <a:ea typeface="+mj-ea"/>
                <a:cs typeface="+mj-cs"/>
              </a:rPr>
              <a:t>in den </a:t>
            </a:r>
            <a:r>
              <a:rPr lang="de-DE" b="1" dirty="0" err="1">
                <a:latin typeface="Century Gothic" panose="020B0502020202020204" pitchFamily="34" charset="0"/>
                <a:ea typeface="+mj-ea"/>
                <a:cs typeface="+mj-cs"/>
              </a:rPr>
              <a:t>BoW</a:t>
            </a:r>
            <a:r>
              <a:rPr lang="de-DE" b="1" dirty="0">
                <a:latin typeface="Century Gothic" panose="020B0502020202020204" pitchFamily="34" charset="0"/>
                <a:ea typeface="+mj-ea"/>
                <a:cs typeface="+mj-cs"/>
              </a:rPr>
              <a:t>-Fächern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526583" y="1834245"/>
            <a:ext cx="7609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Wählbar für folgende berufsorientierende Wahlpflichtfächer und immer in Kombination mit dem Fach WiB </a:t>
            </a:r>
            <a:r>
              <a:rPr lang="de-DE" sz="1400" dirty="0">
                <a:latin typeface="Century Gothic" panose="020B0502020202020204" pitchFamily="34" charset="0"/>
              </a:rPr>
              <a:t>(Wirtschaft und Beruf):</a:t>
            </a:r>
            <a:endParaRPr lang="de-DE" dirty="0">
              <a:latin typeface="Century Gothic" panose="020B0502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526583" y="2580553"/>
            <a:ext cx="26721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Wirtschaft und Kommunikation</a:t>
            </a:r>
          </a:p>
          <a:p>
            <a:r>
              <a:rPr lang="de-DE" b="1" dirty="0">
                <a:latin typeface="Century Gothic" panose="020B0502020202020204" pitchFamily="34" charset="0"/>
              </a:rPr>
              <a:t>  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Datenverarbeitung rund um den Computer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schriftl. </a:t>
            </a:r>
            <a:r>
              <a:rPr lang="de-DE" dirty="0" err="1">
                <a:latin typeface="Century Gothic" panose="020B0502020202020204" pitchFamily="34" charset="0"/>
              </a:rPr>
              <a:t>Kommuni</a:t>
            </a:r>
            <a:r>
              <a:rPr lang="de-DE" dirty="0">
                <a:latin typeface="Century Gothic" panose="020B0502020202020204" pitchFamily="34" charset="0"/>
              </a:rPr>
              <a:t>-kation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Tabellenkalkulation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Dokumentgestaltung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Präsentationen</a:t>
            </a:r>
            <a:endParaRPr lang="de-DE" b="1" dirty="0">
              <a:latin typeface="Century Gothic" panose="020B0502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655947" y="2677165"/>
            <a:ext cx="26904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Technik</a:t>
            </a:r>
          </a:p>
          <a:p>
            <a:endParaRPr lang="de-DE" b="1" dirty="0">
              <a:latin typeface="Century Gothic" panose="020B0502020202020204" pitchFamily="34" charset="0"/>
            </a:endParaRPr>
          </a:p>
          <a:p>
            <a:br>
              <a:rPr lang="de-DE" sz="1200" b="1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Werken mit verschiedenen Materialbereichen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Holz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Metall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Kunststoff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Elektrotechnik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Werkzeug- und Maschinenkunde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Technisch Zeichnen </a:t>
            </a:r>
            <a:endParaRPr lang="de-DE" b="1" dirty="0">
              <a:latin typeface="Century Gothic" panose="020B0502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125187" y="2580553"/>
            <a:ext cx="28077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</a:rPr>
              <a:t>Ernährung und </a:t>
            </a:r>
            <a:br>
              <a:rPr lang="de-DE" b="1" dirty="0">
                <a:latin typeface="Century Gothic" panose="020B0502020202020204" pitchFamily="34" charset="0"/>
              </a:rPr>
            </a:br>
            <a:r>
              <a:rPr lang="de-DE" b="1" dirty="0">
                <a:latin typeface="Century Gothic" panose="020B0502020202020204" pitchFamily="34" charset="0"/>
              </a:rPr>
              <a:t>Soziales</a:t>
            </a:r>
            <a:br>
              <a:rPr lang="de-DE" b="1" dirty="0">
                <a:latin typeface="Century Gothic" panose="020B0502020202020204" pitchFamily="34" charset="0"/>
              </a:rPr>
            </a:br>
            <a:br>
              <a:rPr lang="de-DE" b="1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Lebensmittelbeschaf-</a:t>
            </a:r>
            <a:r>
              <a:rPr lang="de-DE" dirty="0" err="1">
                <a:latin typeface="Century Gothic" panose="020B0502020202020204" pitchFamily="34" charset="0"/>
              </a:rPr>
              <a:t>fung</a:t>
            </a:r>
            <a:r>
              <a:rPr lang="de-DE" dirty="0">
                <a:latin typeface="Century Gothic" panose="020B0502020202020204" pitchFamily="34" charset="0"/>
              </a:rPr>
              <a:t> und –</a:t>
            </a:r>
            <a:r>
              <a:rPr lang="de-DE" dirty="0" err="1">
                <a:latin typeface="Century Gothic" panose="020B0502020202020204" pitchFamily="34" charset="0"/>
              </a:rPr>
              <a:t>verarbeitung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Ernährungsformen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Hygienemaßnahmen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Umgang mit Küchengeräten</a:t>
            </a:r>
            <a:endParaRPr lang="de-DE" b="1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Tischkultur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Menüplanung</a:t>
            </a:r>
          </a:p>
        </p:txBody>
      </p:sp>
      <p:cxnSp>
        <p:nvCxnSpPr>
          <p:cNvPr id="15" name="Gerader Verbinder 14"/>
          <p:cNvCxnSpPr/>
          <p:nvPr/>
        </p:nvCxnSpPr>
        <p:spPr>
          <a:xfrm flipV="1">
            <a:off x="1556593" y="3225352"/>
            <a:ext cx="9337728" cy="1162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 txBox="1">
            <a:spLocks/>
          </p:cNvSpPr>
          <p:nvPr/>
        </p:nvSpPr>
        <p:spPr>
          <a:xfrm rot="16200000">
            <a:off x="-1028629" y="4868171"/>
            <a:ext cx="3626069" cy="601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Projektprüfung</a:t>
            </a:r>
            <a:endParaRPr lang="de-DE" sz="36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225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1666</Words>
  <Application>Microsoft Office PowerPoint</Application>
  <PresentationFormat>Breitbild</PresentationFormat>
  <Paragraphs>280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Edwardian Script ITC</vt:lpstr>
      <vt:lpstr>Wingdings</vt:lpstr>
      <vt:lpstr>Office</vt:lpstr>
      <vt:lpstr>PowerPoint-Präsentation</vt:lpstr>
      <vt:lpstr>Gliederung</vt:lpstr>
      <vt:lpstr> Zentral gestellte Prüfungen</vt:lpstr>
      <vt:lpstr> Zentral gestellte Prüfungen</vt:lpstr>
      <vt:lpstr> Zentral gestellte Prüfungen</vt:lpstr>
      <vt:lpstr> Zentral gestellte Prüfungen</vt:lpstr>
      <vt:lpstr> Zentral gestellte Prüfungen</vt:lpstr>
      <vt:lpstr> Schulintern gestellte Prüfungen</vt:lpstr>
      <vt:lpstr> Schulintern erstellte Prüfungen</vt:lpstr>
      <vt:lpstr> Schulintern erstellte Prüfungen</vt:lpstr>
      <vt:lpstr> Schulintern erstellte Prüfungen</vt:lpstr>
      <vt:lpstr> Schulintern erstellte Prüfungen</vt:lpstr>
      <vt:lpstr> Schulintern erstellte Prüfungen</vt:lpstr>
      <vt:lpstr> Schulintern erstellte Prüfungen</vt:lpstr>
      <vt:lpstr> Schulintern erstellte Prüfungen</vt:lpstr>
      <vt:lpstr> Schulintern erstellte Prüfungen</vt:lpstr>
      <vt:lpstr> Krankheitsfalll/ Krankmeldung</vt:lpstr>
      <vt:lpstr> Nachweispflicht</vt:lpstr>
      <vt:lpstr> Prüfungstermine</vt:lpstr>
    </vt:vector>
  </TitlesOfParts>
  <Company>LHM-RBS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 Schaarschmidt</dc:creator>
  <cp:lastModifiedBy>Felix Haller</cp:lastModifiedBy>
  <cp:revision>97</cp:revision>
  <dcterms:created xsi:type="dcterms:W3CDTF">2023-03-23T07:58:59Z</dcterms:created>
  <dcterms:modified xsi:type="dcterms:W3CDTF">2026-04-16T10:33:45Z</dcterms:modified>
</cp:coreProperties>
</file>